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4"/>
  </p:notesMasterIdLst>
  <p:handoutMasterIdLst>
    <p:handoutMasterId r:id="rId25"/>
  </p:handoutMasterIdLst>
  <p:sldIdLst>
    <p:sldId id="257" r:id="rId2"/>
    <p:sldId id="309" r:id="rId3"/>
    <p:sldId id="310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9" r:id="rId14"/>
    <p:sldId id="300" r:id="rId15"/>
    <p:sldId id="302" r:id="rId16"/>
    <p:sldId id="303" r:id="rId17"/>
    <p:sldId id="304" r:id="rId18"/>
    <p:sldId id="301" r:id="rId19"/>
    <p:sldId id="305" r:id="rId20"/>
    <p:sldId id="307" r:id="rId21"/>
    <p:sldId id="306" r:id="rId22"/>
    <p:sldId id="298" r:id="rId23"/>
  </p:sldIdLst>
  <p:sldSz cx="9144000" cy="6858000" type="screen4x3"/>
  <p:notesSz cx="9874250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pos="4241">
          <p15:clr>
            <a:srgbClr val="A4A3A4"/>
          </p15:clr>
        </p15:guide>
        <p15:guide id="4" pos="54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265"/>
    <a:srgbClr val="85888B"/>
    <a:srgbClr val="EB941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86120" autoAdjust="0"/>
  </p:normalViewPr>
  <p:slideViewPr>
    <p:cSldViewPr>
      <p:cViewPr varScale="1">
        <p:scale>
          <a:sx n="82" d="100"/>
          <a:sy n="82" d="100"/>
        </p:scale>
        <p:origin x="1880" y="64"/>
      </p:cViewPr>
      <p:guideLst>
        <p:guide orient="horz" pos="459"/>
        <p:guide orient="horz" pos="300"/>
        <p:guide pos="4241"/>
        <p:guide pos="5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-2406" y="-96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80B36C-BC3D-4028-BC9B-0EA5AD4B0B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55926E-76CA-43AB-8F28-9F888BDABD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80CB8-8E22-4106-8D79-4C4E4925BF2F}" type="datetimeFigureOut">
              <a:rPr lang="sv-SE" smtClean="0"/>
              <a:t>2017-11-15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56F78-DF1C-4D89-BD1D-D67CCC7B6B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F20E3-B2B7-43ED-876C-3EEE610A85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E9D97-6BC2-4613-945D-40FA648804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794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14F8C-F258-4900-8144-0A8D251DCF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02273-E0E8-4EB8-8751-7A68AE2DB9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62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02273-E0E8-4EB8-8751-7A68AE2DB91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1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326" indent="-176326">
              <a:spcAft>
                <a:spcPts val="611"/>
              </a:spcAft>
              <a:buFont typeface="Arial" pitchFamily="34" charset="0"/>
              <a:buChar char="•"/>
            </a:pP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02273-E0E8-4EB8-8751-7A68AE2DB9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9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326" indent="-176326">
              <a:spcAft>
                <a:spcPts val="611"/>
              </a:spcAft>
              <a:buFont typeface="Arial" pitchFamily="34" charset="0"/>
              <a:buChar char="•"/>
            </a:pP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02273-E0E8-4EB8-8751-7A68AE2DB9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04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This project has been carried out for Tetra Pak. Tetra Pak is a large multinational food packaging company which has been particularly successful with its aseptic package systems. The idea with an aseptic package is that if you have a completely sterile process you can get a product with a long shelf time without the need of refrigeration. Obviously you need a sterile product and container, but it’s also important that the entire process including the filling machine itself is sterile.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02273-E0E8-4EB8-8751-7A68AE2DB91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97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o Dynamics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310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4000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839" b="64684"/>
          <a:stretch/>
        </p:blipFill>
        <p:spPr>
          <a:xfrm>
            <a:off x="1763689" y="2663503"/>
            <a:ext cx="7380312" cy="4184921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92150" y="2456892"/>
            <a:ext cx="7737475" cy="11430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3825317"/>
            <a:ext cx="6400800" cy="1361653"/>
          </a:xfrm>
        </p:spPr>
        <p:txBody>
          <a:bodyPr>
            <a:normAutofit/>
          </a:bodyPr>
          <a:lstStyle>
            <a:lvl1pPr marL="0" indent="0" algn="ctr">
              <a:buFont typeface="Symbol" pitchFamily="18" charset="2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21" y="6306809"/>
            <a:ext cx="1007822" cy="299234"/>
          </a:xfrm>
          <a:prstGeom prst="rect">
            <a:avLst/>
          </a:prstGeom>
        </p:spPr>
      </p:pic>
      <p:pic>
        <p:nvPicPr>
          <p:cNvPr id="1026" name="Picture 2" descr="G:\Invinn\Projekt\Vinngroup\Vinngroup\2. Mallar och grafiska riktlinjer\8. Logotyper\cre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72" y="440672"/>
            <a:ext cx="14730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9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o Dynamics_eng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</p:spPr>
        <p:txBody>
          <a:bodyPr>
            <a:noAutofit/>
          </a:bodyPr>
          <a:lstStyle>
            <a:lvl1pPr marL="182563" indent="-182563">
              <a:defRPr sz="1800"/>
            </a:lvl1pPr>
            <a:lvl2pPr marL="358775" indent="-171450">
              <a:tabLst/>
              <a:defRPr sz="1600"/>
            </a:lvl2pPr>
            <a:lvl3pPr marL="534988" indent="-158750">
              <a:defRPr sz="1400"/>
            </a:lvl3pPr>
            <a:lvl4pPr marL="717550" indent="-155575">
              <a:defRPr sz="1200"/>
            </a:lvl4pPr>
            <a:lvl5pPr marL="904875" indent="-142875">
              <a:defRPr sz="11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sv-SE" sz="105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48EBFFBD-BB0C-45FB-9DE5-23326760E1D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156000"/>
            <a:ext cx="5184000" cy="180000"/>
          </a:xfrm>
        </p:spPr>
        <p:txBody>
          <a:bodyPr lIns="0" tIns="3600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Insert source:</a:t>
            </a:r>
          </a:p>
        </p:txBody>
      </p:sp>
      <p:pic>
        <p:nvPicPr>
          <p:cNvPr id="7" name="Picture 3" descr="G:\Invinn\Projekt\Vinngroup\Vinngroup\Dokumentmallar\mallar 2012\Nya format\från Lisa\top_banner_cr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ba\Desktop\8. Logotyper\cre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6309320"/>
            <a:ext cx="1230836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32"/>
            <a:ext cx="6902752" cy="720080"/>
          </a:xfrm>
        </p:spPr>
        <p:txBody>
          <a:bodyPr lIns="0" rIns="0">
            <a:no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762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o Dynamics_eng - 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sv-SE" sz="105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48EBFFBD-BB0C-45FB-9DE5-23326760E1D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096852"/>
            <a:ext cx="8229600" cy="4029314"/>
          </a:xfrm>
        </p:spPr>
        <p:txBody>
          <a:bodyPr>
            <a:noAutofit/>
          </a:bodyPr>
          <a:lstStyle>
            <a:lvl1pPr marL="182563" indent="-182563">
              <a:defRPr sz="1800"/>
            </a:lvl1pPr>
            <a:lvl2pPr marL="358775" indent="-171450">
              <a:tabLst/>
              <a:defRPr sz="1600"/>
            </a:lvl2pPr>
            <a:lvl3pPr marL="534988" indent="-158750">
              <a:defRPr sz="1400"/>
            </a:lvl3pPr>
            <a:lvl4pPr marL="717550" indent="-155575">
              <a:defRPr sz="1200"/>
            </a:lvl4pPr>
            <a:lvl5pPr marL="904875" indent="-142875">
              <a:defRPr sz="11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457200" y="1600203"/>
            <a:ext cx="8229600" cy="36933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  <a:lvl2pPr marL="192088" indent="0">
              <a:buNone/>
              <a:defRPr sz="2800"/>
            </a:lvl2pPr>
            <a:lvl3pPr marL="384175" indent="0">
              <a:buNone/>
              <a:defRPr sz="2400"/>
            </a:lvl3pPr>
            <a:lvl4pPr marL="563563" indent="0">
              <a:buNone/>
              <a:defRPr sz="2000"/>
            </a:lvl4pPr>
            <a:lvl5pPr marL="75565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156000"/>
            <a:ext cx="5184000" cy="180000"/>
          </a:xfrm>
        </p:spPr>
        <p:txBody>
          <a:bodyPr lIns="0" tIns="3600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Insert source:</a:t>
            </a:r>
          </a:p>
        </p:txBody>
      </p:sp>
      <p:pic>
        <p:nvPicPr>
          <p:cNvPr id="9" name="Picture 3" descr="G:\Invinn\Projekt\Vinngroup\Vinngroup\Dokumentmallar\mallar 2012\Nya format\från Lisa\top_banner_cr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oba\Desktop\8. Logotyper\cre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6309320"/>
            <a:ext cx="1230836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32"/>
            <a:ext cx="6902752" cy="720080"/>
          </a:xfrm>
        </p:spPr>
        <p:txBody>
          <a:bodyPr lIns="0" rIns="0">
            <a:no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7952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o Dynamics_eng -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>
            <a:noAutofit/>
          </a:bodyPr>
          <a:lstStyle>
            <a:lvl1pPr marL="182563" indent="-182563">
              <a:defRPr sz="1800"/>
            </a:lvl1pPr>
            <a:lvl2pPr marL="358775" indent="-171450">
              <a:defRPr sz="1600"/>
            </a:lvl2pPr>
            <a:lvl3pPr marL="534988" indent="-158750">
              <a:defRPr sz="1400"/>
            </a:lvl3pPr>
            <a:lvl4pPr marL="717550" indent="-155575">
              <a:defRPr sz="1200"/>
            </a:lvl4pPr>
            <a:lvl5pPr marL="904875" indent="-142875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>
            <a:noAutofit/>
          </a:bodyPr>
          <a:lstStyle>
            <a:lvl1pPr marL="182563" indent="-182563">
              <a:defRPr sz="1800"/>
            </a:lvl1pPr>
            <a:lvl2pPr marL="358775" indent="-171450">
              <a:defRPr sz="1600"/>
            </a:lvl2pPr>
            <a:lvl3pPr marL="534988" indent="-158750">
              <a:defRPr sz="1400"/>
            </a:lvl3pPr>
            <a:lvl4pPr marL="717550" indent="-155575">
              <a:defRPr sz="1200"/>
            </a:lvl4pPr>
            <a:lvl5pPr marL="904875" indent="-142875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</p:spPr>
        <p:txBody>
          <a:bodyPr/>
          <a:lstStyle>
            <a:lvl1pPr>
              <a:defRPr sz="1050"/>
            </a:lvl1pPr>
          </a:lstStyle>
          <a:p>
            <a:fld id="{6990D491-2558-4413-B684-BA485BB519A1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sv-SE" sz="105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48EBFFBD-BB0C-45FB-9DE5-23326760E1D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156000"/>
            <a:ext cx="5184000" cy="180000"/>
          </a:xfrm>
        </p:spPr>
        <p:txBody>
          <a:bodyPr lIns="0" tIns="3600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Insert source:</a:t>
            </a:r>
          </a:p>
        </p:txBody>
      </p:sp>
      <p:pic>
        <p:nvPicPr>
          <p:cNvPr id="8" name="Picture 3" descr="G:\Invinn\Projekt\Vinngroup\Vinngroup\Dokumentmallar\mallar 2012\Nya format\från Lisa\top_banner_cr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oba\Desktop\8. Logotyper\cre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6309320"/>
            <a:ext cx="1230836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02332"/>
            <a:ext cx="6902752" cy="720080"/>
          </a:xfrm>
        </p:spPr>
        <p:txBody>
          <a:bodyPr lIns="0" rIns="0">
            <a:no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5767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o Dynamics_eng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</p:spPr>
        <p:txBody>
          <a:bodyPr/>
          <a:lstStyle>
            <a:lvl1pPr>
              <a:defRPr sz="1050"/>
            </a:lvl1pPr>
          </a:lstStyle>
          <a:p>
            <a:fld id="{04B42162-E368-40C1-A486-F93C3CFF7ED2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sv-SE" sz="105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48EBFFBD-BB0C-45FB-9DE5-23326760E1D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156000"/>
            <a:ext cx="5184000" cy="180000"/>
          </a:xfrm>
        </p:spPr>
        <p:txBody>
          <a:bodyPr lIns="0" tIns="3600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Insert source:</a:t>
            </a:r>
          </a:p>
        </p:txBody>
      </p:sp>
      <p:pic>
        <p:nvPicPr>
          <p:cNvPr id="8" name="Picture 3" descr="G:\Invinn\Projekt\Vinngroup\Vinngroup\Dokumentmallar\mallar 2012\Nya format\från Lisa\top_banner_cr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oba\Desktop\8. Logotyper\cre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6309320"/>
            <a:ext cx="1230836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2332"/>
            <a:ext cx="6902752" cy="720080"/>
          </a:xfrm>
        </p:spPr>
        <p:txBody>
          <a:bodyPr lIns="0" rIns="0">
            <a:no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254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o Dynamics_sv - 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9638B631-7869-49CC-A424-E9D40C218A35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sv-SE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sv-SE" sz="105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48EBFFBD-BB0C-45FB-9DE5-23326760E1DC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096852"/>
            <a:ext cx="8229600" cy="4029314"/>
          </a:xfrm>
        </p:spPr>
        <p:txBody>
          <a:bodyPr>
            <a:noAutofit/>
          </a:bodyPr>
          <a:lstStyle>
            <a:lvl1pPr marL="182563" indent="-182563">
              <a:defRPr sz="1800"/>
            </a:lvl1pPr>
            <a:lvl2pPr marL="358775" indent="-171450">
              <a:tabLst/>
              <a:defRPr sz="1600"/>
            </a:lvl2pPr>
            <a:lvl3pPr marL="534988" indent="-158750">
              <a:defRPr sz="1400"/>
            </a:lvl3pPr>
            <a:lvl4pPr marL="717550" indent="-155575">
              <a:defRPr sz="1200"/>
            </a:lvl4pPr>
            <a:lvl5pPr marL="904875" indent="-142875">
              <a:defRPr sz="11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457200" y="1600203"/>
            <a:ext cx="8229600" cy="36933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  <a:lvl2pPr marL="192088" indent="0">
              <a:buNone/>
              <a:defRPr sz="2800"/>
            </a:lvl2pPr>
            <a:lvl3pPr marL="384175" indent="0">
              <a:buNone/>
              <a:defRPr sz="2400"/>
            </a:lvl3pPr>
            <a:lvl4pPr marL="563563" indent="0">
              <a:buNone/>
              <a:defRPr sz="2000"/>
            </a:lvl4pPr>
            <a:lvl5pPr marL="75565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156000"/>
            <a:ext cx="5184000" cy="180000"/>
          </a:xfrm>
        </p:spPr>
        <p:txBody>
          <a:bodyPr lIns="0" tIns="3600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 noProof="0"/>
              <a:t>Ange källa:</a:t>
            </a:r>
          </a:p>
        </p:txBody>
      </p:sp>
      <p:pic>
        <p:nvPicPr>
          <p:cNvPr id="9" name="Picture 3" descr="G:\Invinn\Projekt\Vinngroup\Vinngroup\Dokumentmallar\mallar 2012\Nya format\från Lisa\top_banner_cre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oba\Desktop\8. Logotyper\cre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6309320"/>
            <a:ext cx="1230836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32"/>
            <a:ext cx="6902752" cy="720080"/>
          </a:xfrm>
        </p:spPr>
        <p:txBody>
          <a:bodyPr lIns="0" rIns="0">
            <a:noAutofit/>
          </a:bodyPr>
          <a:lstStyle>
            <a:lvl1pPr>
              <a:defRPr sz="2800"/>
            </a:lvl1pPr>
          </a:lstStyle>
          <a:p>
            <a:r>
              <a:rPr lang="sv-SE" noProof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209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B56A0-D6D8-46E0-A2F4-703A96FD8EB5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sv-SE" sz="105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48EBFFBD-BB0C-45FB-9DE5-23326760E1D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029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79" r:id="rId3"/>
    <p:sldLayoutId id="2147483666" r:id="rId4"/>
    <p:sldLayoutId id="2147483667" r:id="rId5"/>
    <p:sldLayoutId id="2147483680" r:id="rId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63513" algn="l" defTabSz="914400" rtl="0" eaLnBrk="1" latinLnBrk="0" hangingPunct="1">
        <a:spcBef>
          <a:spcPct val="20000"/>
        </a:spcBef>
        <a:buFont typeface="Calibri" pitchFamily="34" charset="0"/>
        <a:buChar char="‐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63513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524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3288" indent="-141288" algn="l" defTabSz="914400" rtl="0" eaLnBrk="1" latinLnBrk="0" hangingPunct="1">
        <a:spcBef>
          <a:spcPct val="20000"/>
        </a:spcBef>
        <a:buFont typeface="Calibri" pitchFamily="34" charset="0"/>
        <a:buChar char="‐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03548" y="2348880"/>
            <a:ext cx="8136904" cy="1368152"/>
          </a:xfrm>
        </p:spPr>
        <p:txBody>
          <a:bodyPr>
            <a:normAutofit/>
          </a:bodyPr>
          <a:lstStyle/>
          <a:p>
            <a:r>
              <a:rPr lang="en-GB" noProof="1">
                <a:latin typeface="Courier New" panose="02070309020205020404" pitchFamily="49" charset="0"/>
                <a:cs typeface="Courier New" panose="02070309020205020404" pitchFamily="49" charset="0"/>
              </a:rPr>
              <a:t>surfaceFilmModel</a:t>
            </a:r>
            <a:r>
              <a:rPr lang="en-GB" noProof="1"/>
              <a:t> extensions </a:t>
            </a:r>
            <a:br>
              <a:rPr lang="en-GB" noProof="1"/>
            </a:br>
            <a:r>
              <a:rPr lang="en-GB" noProof="1"/>
              <a:t>in an industrial setting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b="1" dirty="0"/>
              <a:t>Johan Nilsson</a:t>
            </a:r>
            <a:br>
              <a:rPr lang="sv-SE" b="1" dirty="0"/>
            </a:br>
            <a:r>
              <a:rPr lang="sv-SE" b="1" dirty="0"/>
              <a:t>Gothenburg, Sweden</a:t>
            </a:r>
          </a:p>
          <a:p>
            <a:r>
              <a:rPr lang="en-GB" noProof="1"/>
              <a:t>2017-11-15</a:t>
            </a:r>
          </a:p>
          <a:p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45479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4CB833-B16F-45C9-B8A2-54E61025D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physics going on:</a:t>
            </a:r>
          </a:p>
          <a:p>
            <a:r>
              <a:rPr lang="en-US" dirty="0"/>
              <a:t>Conjugate heat transfer simulation necessary for proper heat transfer</a:t>
            </a:r>
          </a:p>
          <a:p>
            <a:r>
              <a:rPr lang="en-US" dirty="0"/>
              <a:t>Surface film modelling needed</a:t>
            </a:r>
          </a:p>
          <a:p>
            <a:r>
              <a:rPr lang="en-US" dirty="0"/>
              <a:t>Film requirements</a:t>
            </a:r>
          </a:p>
          <a:p>
            <a:pPr lvl="1"/>
            <a:r>
              <a:rPr lang="en-US" dirty="0"/>
              <a:t>Two component</a:t>
            </a:r>
          </a:p>
          <a:p>
            <a:pPr lvl="1"/>
            <a:r>
              <a:rPr lang="en-US" dirty="0"/>
              <a:t>Phase change (evaporation and condensation)</a:t>
            </a:r>
          </a:p>
          <a:p>
            <a:pPr lvl="1"/>
            <a:r>
              <a:rPr lang="en-US" dirty="0"/>
              <a:t>Moving/flowing film</a:t>
            </a:r>
          </a:p>
          <a:p>
            <a:pPr lvl="1"/>
            <a:r>
              <a:rPr lang="en-US" dirty="0"/>
              <a:t>Heat transfer</a:t>
            </a:r>
          </a:p>
          <a:p>
            <a:pPr lvl="1"/>
            <a:r>
              <a:rPr lang="en-US" dirty="0"/>
              <a:t>Separation from stripping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Injection from droplets</a:t>
            </a:r>
          </a:p>
          <a:p>
            <a:r>
              <a:rPr lang="en-US" dirty="0"/>
              <a:t>Gas domain needs to be multi-component</a:t>
            </a:r>
          </a:p>
          <a:p>
            <a:r>
              <a:rPr lang="en-US" dirty="0"/>
              <a:t>Spray and droplets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84F0B-3A33-4635-9750-7F27D6F7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C076C-F299-4DB3-9E09-7372B89C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66A85-3458-4143-ACD4-DF8BE7A6E5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79907D-493B-4368-92B1-06264EB8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Challenges </a:t>
            </a:r>
            <a:r>
              <a:rPr lang="sv-SE" dirty="0" err="1"/>
              <a:t>involved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848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2028F-66E0-4DC2-8AE7-D1CBB264C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reactingParcelFilmFoam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chtMultiRegionFoam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reactingParcelFilmFoam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surfaceFilmModel</a:t>
            </a:r>
            <a:r>
              <a:rPr lang="en-US" dirty="0"/>
              <a:t> for surface film modelling</a:t>
            </a:r>
          </a:p>
          <a:p>
            <a:pPr lvl="1"/>
            <a:r>
              <a:rPr lang="en-US" dirty="0"/>
              <a:t>Multiple components in the gas domain	</a:t>
            </a:r>
          </a:p>
          <a:p>
            <a:pPr lvl="1"/>
            <a:r>
              <a:rPr lang="en-US" dirty="0"/>
              <a:t>Spray and droplets</a:t>
            </a:r>
          </a:p>
          <a:p>
            <a:pPr lvl="1"/>
            <a:r>
              <a:rPr lang="en-US" dirty="0"/>
              <a:t>Lacks CHT (Conjugate Heat Transfer) coupling with other domains except for the film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chtMultiRegionFoam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Multi-region conjugate heat transfer coupling</a:t>
            </a:r>
          </a:p>
          <a:p>
            <a:pPr lvl="1"/>
            <a:r>
              <a:rPr lang="en-US" dirty="0"/>
              <a:t>Single component</a:t>
            </a:r>
          </a:p>
          <a:p>
            <a:pPr lvl="1"/>
            <a:r>
              <a:rPr lang="en-US" dirty="0"/>
              <a:t>No spray or droplets support</a:t>
            </a:r>
          </a:p>
          <a:p>
            <a:r>
              <a:rPr lang="en-US" dirty="0"/>
              <a:t>Solution: Add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surfaceFilmModel</a:t>
            </a:r>
            <a:r>
              <a:rPr lang="en-US" dirty="0"/>
              <a:t>, multi-components and spray/droplet support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reactingParcelFilmFoam</a:t>
            </a:r>
            <a:r>
              <a:rPr lang="en-US" dirty="0"/>
              <a:t> into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chtMultiRegionFoam</a:t>
            </a:r>
            <a:r>
              <a:rPr lang="en-US" dirty="0"/>
              <a:t> to create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chtMultiRegionFilmFoam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AA5C2-F8EE-4A1F-98BE-95374AFB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3097B-0809-4810-B040-5F27D9E49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EFB3C-0950-491C-AE8F-A890033BA3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490D00-1502-4B8B-A456-7B57C5F7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Stock </a:t>
            </a:r>
            <a:r>
              <a:rPr lang="sv-SE" dirty="0" err="1"/>
              <a:t>OpenFOAM</a:t>
            </a:r>
            <a:r>
              <a:rPr lang="sv-SE" dirty="0"/>
              <a:t> </a:t>
            </a:r>
            <a:r>
              <a:rPr lang="sv-SE" dirty="0" err="1"/>
              <a:t>capabilities</a:t>
            </a:r>
            <a:r>
              <a:rPr lang="sv-SE" dirty="0"/>
              <a:t> – </a:t>
            </a:r>
            <a:r>
              <a:rPr lang="sv-SE" dirty="0" err="1"/>
              <a:t>solvers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6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6E0DD3-DDCE-4FFF-B64B-011152182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”thin-film” assumptions</a:t>
            </a:r>
          </a:p>
          <a:p>
            <a:pPr lvl="1"/>
            <a:r>
              <a:rPr lang="en-US" dirty="0"/>
              <a:t>Wall-normal velocity is zero</a:t>
            </a:r>
          </a:p>
          <a:p>
            <a:pPr lvl="1"/>
            <a:r>
              <a:rPr lang="en-US" dirty="0"/>
              <a:t>Wall-tangential diffusion (momentum, energy) negligible compared to wall-normal diffusion</a:t>
            </a:r>
          </a:p>
          <a:p>
            <a:r>
              <a:rPr lang="en-US" dirty="0"/>
              <a:t>This means that the transport equations can be integrated in the wall-normal direction</a:t>
            </a:r>
          </a:p>
          <a:p>
            <a:r>
              <a:rPr lang="en-US" dirty="0"/>
              <a:t>Solves film continuity, momentum,</a:t>
            </a:r>
            <a:br>
              <a:rPr lang="en-US" dirty="0"/>
            </a:br>
            <a:r>
              <a:rPr lang="en-US" dirty="0"/>
              <a:t>energy and thickness equations</a:t>
            </a:r>
          </a:p>
          <a:p>
            <a:r>
              <a:rPr lang="en-US" dirty="0"/>
              <a:t>Lives in its own region (domain)</a:t>
            </a:r>
          </a:p>
          <a:p>
            <a:r>
              <a:rPr lang="en-US" dirty="0"/>
              <a:t>Mesh is extruded from gas or solid </a:t>
            </a:r>
            <a:r>
              <a:rPr lang="en-US"/>
              <a:t>domain </a:t>
            </a:r>
            <a:br>
              <a:rPr lang="en-US"/>
            </a:br>
            <a:r>
              <a:rPr lang="en-US"/>
              <a:t>and </a:t>
            </a:r>
            <a:r>
              <a:rPr lang="en-US" dirty="0"/>
              <a:t>is one cell thick</a:t>
            </a:r>
          </a:p>
          <a:p>
            <a:r>
              <a:rPr lang="en-US" dirty="0"/>
              <a:t>Film thickness is unrelated to the</a:t>
            </a:r>
            <a:br>
              <a:rPr lang="en-US" dirty="0"/>
            </a:br>
            <a:r>
              <a:rPr lang="en-US" dirty="0"/>
              <a:t>cell thickness in the film domain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16432-A488-407B-8566-6B45577E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ADAAB-6C92-4091-8373-79F23227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FFB0E-8466-4511-AF99-91EAB1936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1D0538-2DCF-484F-9106-9003AD14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Stock </a:t>
            </a:r>
            <a:r>
              <a:rPr lang="sv-SE" dirty="0" err="1"/>
              <a:t>OpenFOAM</a:t>
            </a:r>
            <a:r>
              <a:rPr lang="sv-SE" dirty="0"/>
              <a:t> </a:t>
            </a:r>
            <a:r>
              <a:rPr lang="sv-SE" dirty="0" err="1"/>
              <a:t>capabilities</a:t>
            </a:r>
            <a:r>
              <a:rPr lang="sv-SE" dirty="0"/>
              <a:t> – 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surfaceFilmModel</a:t>
            </a:r>
            <a:r>
              <a:rPr lang="sv-SE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81241-694F-4B0E-835A-F0987FEB6B53}"/>
              </a:ext>
            </a:extLst>
          </p:cNvPr>
          <p:cNvCxnSpPr>
            <a:cxnSpLocks/>
          </p:cNvCxnSpPr>
          <p:nvPr/>
        </p:nvCxnSpPr>
        <p:spPr>
          <a:xfrm>
            <a:off x="4870376" y="4797152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589F95-0CB3-4654-B95B-626705F38C70}"/>
              </a:ext>
            </a:extLst>
          </p:cNvPr>
          <p:cNvCxnSpPr>
            <a:cxnSpLocks/>
          </p:cNvCxnSpPr>
          <p:nvPr/>
        </p:nvCxnSpPr>
        <p:spPr>
          <a:xfrm>
            <a:off x="4870376" y="4581128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E94F4D-104C-4133-8780-0AD1F5700926}"/>
              </a:ext>
            </a:extLst>
          </p:cNvPr>
          <p:cNvCxnSpPr>
            <a:cxnSpLocks/>
          </p:cNvCxnSpPr>
          <p:nvPr/>
        </p:nvCxnSpPr>
        <p:spPr>
          <a:xfrm>
            <a:off x="4870376" y="5013176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3762C1-A532-4C2F-8880-513CF8326AF6}"/>
              </a:ext>
            </a:extLst>
          </p:cNvPr>
          <p:cNvCxnSpPr>
            <a:cxnSpLocks/>
          </p:cNvCxnSpPr>
          <p:nvPr/>
        </p:nvCxnSpPr>
        <p:spPr>
          <a:xfrm>
            <a:off x="4870376" y="5517232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46F79D-CA84-493A-81F2-21725300D440}"/>
              </a:ext>
            </a:extLst>
          </p:cNvPr>
          <p:cNvCxnSpPr>
            <a:cxnSpLocks/>
          </p:cNvCxnSpPr>
          <p:nvPr/>
        </p:nvCxnSpPr>
        <p:spPr>
          <a:xfrm>
            <a:off x="4870376" y="5733256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F52FE4-01C0-4D46-8811-04833692C77E}"/>
              </a:ext>
            </a:extLst>
          </p:cNvPr>
          <p:cNvCxnSpPr>
            <a:cxnSpLocks/>
          </p:cNvCxnSpPr>
          <p:nvPr/>
        </p:nvCxnSpPr>
        <p:spPr>
          <a:xfrm>
            <a:off x="4870376" y="4365104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436762-DC14-4C6C-95B0-5BAA1FA7323A}"/>
              </a:ext>
            </a:extLst>
          </p:cNvPr>
          <p:cNvCxnSpPr>
            <a:cxnSpLocks/>
          </p:cNvCxnSpPr>
          <p:nvPr/>
        </p:nvCxnSpPr>
        <p:spPr>
          <a:xfrm flipV="1">
            <a:off x="5014392" y="42210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629AF5-CD12-449F-80C8-57741AB1420F}"/>
              </a:ext>
            </a:extLst>
          </p:cNvPr>
          <p:cNvCxnSpPr>
            <a:cxnSpLocks/>
          </p:cNvCxnSpPr>
          <p:nvPr/>
        </p:nvCxnSpPr>
        <p:spPr>
          <a:xfrm flipV="1">
            <a:off x="5374432" y="42210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2CF80D-E7B4-4233-A883-3A025713DD98}"/>
              </a:ext>
            </a:extLst>
          </p:cNvPr>
          <p:cNvCxnSpPr>
            <a:cxnSpLocks/>
          </p:cNvCxnSpPr>
          <p:nvPr/>
        </p:nvCxnSpPr>
        <p:spPr>
          <a:xfrm flipV="1">
            <a:off x="5734472" y="42210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4EC13E-D893-4EB7-B361-957AD09F4E6A}"/>
              </a:ext>
            </a:extLst>
          </p:cNvPr>
          <p:cNvCxnSpPr>
            <a:cxnSpLocks/>
          </p:cNvCxnSpPr>
          <p:nvPr/>
        </p:nvCxnSpPr>
        <p:spPr>
          <a:xfrm flipV="1">
            <a:off x="6094512" y="42210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ACDBC2-AEF1-43FC-8213-683BFA2969F2}"/>
              </a:ext>
            </a:extLst>
          </p:cNvPr>
          <p:cNvCxnSpPr>
            <a:cxnSpLocks/>
          </p:cNvCxnSpPr>
          <p:nvPr/>
        </p:nvCxnSpPr>
        <p:spPr>
          <a:xfrm flipV="1">
            <a:off x="6454552" y="42210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0CAAC6-D605-420B-BA7C-06C36424A0D4}"/>
              </a:ext>
            </a:extLst>
          </p:cNvPr>
          <p:cNvCxnSpPr>
            <a:cxnSpLocks/>
          </p:cNvCxnSpPr>
          <p:nvPr/>
        </p:nvCxnSpPr>
        <p:spPr>
          <a:xfrm flipV="1">
            <a:off x="6814592" y="42210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2C096C-9660-42FA-B7DC-2EFA73AD00FA}"/>
              </a:ext>
            </a:extLst>
          </p:cNvPr>
          <p:cNvCxnSpPr>
            <a:cxnSpLocks/>
          </p:cNvCxnSpPr>
          <p:nvPr/>
        </p:nvCxnSpPr>
        <p:spPr>
          <a:xfrm flipV="1">
            <a:off x="7174632" y="42210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96A60D-80E2-4AFF-B90E-AB3939B4F8B6}"/>
              </a:ext>
            </a:extLst>
          </p:cNvPr>
          <p:cNvCxnSpPr>
            <a:cxnSpLocks/>
          </p:cNvCxnSpPr>
          <p:nvPr/>
        </p:nvCxnSpPr>
        <p:spPr>
          <a:xfrm flipV="1">
            <a:off x="7534672" y="42210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883736-B0CE-4FD5-A87D-DFE0914A2750}"/>
              </a:ext>
            </a:extLst>
          </p:cNvPr>
          <p:cNvCxnSpPr>
            <a:cxnSpLocks/>
          </p:cNvCxnSpPr>
          <p:nvPr/>
        </p:nvCxnSpPr>
        <p:spPr>
          <a:xfrm flipV="1">
            <a:off x="7894712" y="42210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6E19ED-2CFF-4A8D-90F7-968AB3B50547}"/>
              </a:ext>
            </a:extLst>
          </p:cNvPr>
          <p:cNvCxnSpPr>
            <a:cxnSpLocks/>
          </p:cNvCxnSpPr>
          <p:nvPr/>
        </p:nvCxnSpPr>
        <p:spPr>
          <a:xfrm flipV="1">
            <a:off x="8254752" y="42210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19181D-0DCC-4311-8AD8-858CD9F1FE89}"/>
              </a:ext>
            </a:extLst>
          </p:cNvPr>
          <p:cNvCxnSpPr>
            <a:cxnSpLocks/>
          </p:cNvCxnSpPr>
          <p:nvPr/>
        </p:nvCxnSpPr>
        <p:spPr>
          <a:xfrm flipV="1">
            <a:off x="8614792" y="42210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AB3839-D4C6-4610-835B-CFF69CF3B688}"/>
              </a:ext>
            </a:extLst>
          </p:cNvPr>
          <p:cNvCxnSpPr>
            <a:cxnSpLocks/>
          </p:cNvCxnSpPr>
          <p:nvPr/>
        </p:nvCxnSpPr>
        <p:spPr>
          <a:xfrm flipV="1">
            <a:off x="5014392" y="55172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ED422C-C662-4675-A52E-E1D747747003}"/>
              </a:ext>
            </a:extLst>
          </p:cNvPr>
          <p:cNvCxnSpPr>
            <a:cxnSpLocks/>
          </p:cNvCxnSpPr>
          <p:nvPr/>
        </p:nvCxnSpPr>
        <p:spPr>
          <a:xfrm flipV="1">
            <a:off x="5374432" y="55172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4C34541-1827-491A-A38A-7DAAC891400E}"/>
              </a:ext>
            </a:extLst>
          </p:cNvPr>
          <p:cNvCxnSpPr>
            <a:cxnSpLocks/>
          </p:cNvCxnSpPr>
          <p:nvPr/>
        </p:nvCxnSpPr>
        <p:spPr>
          <a:xfrm flipV="1">
            <a:off x="5734472" y="55172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2D2C10B-C883-4BDB-A747-3DF87A91C160}"/>
              </a:ext>
            </a:extLst>
          </p:cNvPr>
          <p:cNvCxnSpPr>
            <a:cxnSpLocks/>
          </p:cNvCxnSpPr>
          <p:nvPr/>
        </p:nvCxnSpPr>
        <p:spPr>
          <a:xfrm flipV="1">
            <a:off x="6094512" y="55172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ABF614B-7593-4308-82F5-741A379F06A8}"/>
              </a:ext>
            </a:extLst>
          </p:cNvPr>
          <p:cNvCxnSpPr>
            <a:cxnSpLocks/>
          </p:cNvCxnSpPr>
          <p:nvPr/>
        </p:nvCxnSpPr>
        <p:spPr>
          <a:xfrm flipV="1">
            <a:off x="6454552" y="55172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88FA74-2992-495C-B3E8-13218A347978}"/>
              </a:ext>
            </a:extLst>
          </p:cNvPr>
          <p:cNvCxnSpPr>
            <a:cxnSpLocks/>
          </p:cNvCxnSpPr>
          <p:nvPr/>
        </p:nvCxnSpPr>
        <p:spPr>
          <a:xfrm flipV="1">
            <a:off x="6814592" y="55172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3E5D26-DFCA-4F40-853E-AC52D4C971B4}"/>
              </a:ext>
            </a:extLst>
          </p:cNvPr>
          <p:cNvCxnSpPr>
            <a:cxnSpLocks/>
          </p:cNvCxnSpPr>
          <p:nvPr/>
        </p:nvCxnSpPr>
        <p:spPr>
          <a:xfrm flipV="1">
            <a:off x="7174632" y="55172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0F63733-9AB9-4FB8-B69B-2ABFB1222D59}"/>
              </a:ext>
            </a:extLst>
          </p:cNvPr>
          <p:cNvCxnSpPr>
            <a:cxnSpLocks/>
          </p:cNvCxnSpPr>
          <p:nvPr/>
        </p:nvCxnSpPr>
        <p:spPr>
          <a:xfrm flipV="1">
            <a:off x="7534672" y="55172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E3E366-E183-48F0-91C4-DC90BCB4CD19}"/>
              </a:ext>
            </a:extLst>
          </p:cNvPr>
          <p:cNvCxnSpPr>
            <a:cxnSpLocks/>
          </p:cNvCxnSpPr>
          <p:nvPr/>
        </p:nvCxnSpPr>
        <p:spPr>
          <a:xfrm flipV="1">
            <a:off x="7894712" y="55172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2871C73-7E03-4DA1-B946-18AA926096C7}"/>
              </a:ext>
            </a:extLst>
          </p:cNvPr>
          <p:cNvCxnSpPr>
            <a:cxnSpLocks/>
          </p:cNvCxnSpPr>
          <p:nvPr/>
        </p:nvCxnSpPr>
        <p:spPr>
          <a:xfrm flipV="1">
            <a:off x="8254752" y="55172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E937360-78A9-4600-9F9D-3281BABC2A9D}"/>
              </a:ext>
            </a:extLst>
          </p:cNvPr>
          <p:cNvCxnSpPr>
            <a:cxnSpLocks/>
          </p:cNvCxnSpPr>
          <p:nvPr/>
        </p:nvCxnSpPr>
        <p:spPr>
          <a:xfrm flipV="1">
            <a:off x="8614792" y="55172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4AC5DB7-564E-4DBE-A73B-C11378C5C15D}"/>
              </a:ext>
            </a:extLst>
          </p:cNvPr>
          <p:cNvSpPr txBox="1"/>
          <p:nvPr/>
        </p:nvSpPr>
        <p:spPr>
          <a:xfrm>
            <a:off x="6742584" y="54452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film</a:t>
            </a:r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405DC2-A29B-4394-BC94-278D5AA6B93A}"/>
              </a:ext>
            </a:extLst>
          </p:cNvPr>
          <p:cNvSpPr txBox="1"/>
          <p:nvPr/>
        </p:nvSpPr>
        <p:spPr>
          <a:xfrm>
            <a:off x="6670576" y="46531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fluid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30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9A4672-AE22-4A18-A8BC-2E4109E5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Missing</a:t>
            </a:r>
            <a:r>
              <a:rPr lang="sv-SE" dirty="0"/>
              <a:t> features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needed</a:t>
            </a:r>
            <a:r>
              <a:rPr lang="sv-SE" dirty="0"/>
              <a:t> to be </a:t>
            </a:r>
            <a:r>
              <a:rPr lang="sv-SE" dirty="0" err="1"/>
              <a:t>added</a:t>
            </a:r>
            <a:endParaRPr lang="sv-SE" dirty="0"/>
          </a:p>
          <a:p>
            <a:pPr lvl="1"/>
            <a:r>
              <a:rPr lang="sv-SE" dirty="0" err="1"/>
              <a:t>Two-component</a:t>
            </a:r>
            <a:r>
              <a:rPr lang="sv-SE" dirty="0"/>
              <a:t> film</a:t>
            </a:r>
          </a:p>
          <a:p>
            <a:pPr lvl="1"/>
            <a:endParaRPr lang="sv-SE" dirty="0"/>
          </a:p>
          <a:p>
            <a:r>
              <a:rPr lang="sv-SE" dirty="0"/>
              <a:t>Features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needed</a:t>
            </a:r>
            <a:r>
              <a:rPr lang="sv-SE" dirty="0"/>
              <a:t> </a:t>
            </a:r>
            <a:r>
              <a:rPr lang="sv-SE" dirty="0" err="1"/>
              <a:t>improvement</a:t>
            </a:r>
            <a:endParaRPr lang="sv-SE" dirty="0"/>
          </a:p>
          <a:p>
            <a:pPr lvl="1"/>
            <a:r>
              <a:rPr lang="sv-SE" dirty="0" err="1"/>
              <a:t>Coupling</a:t>
            </a:r>
            <a:r>
              <a:rPr lang="sv-SE" dirty="0"/>
              <a:t> to solid region</a:t>
            </a:r>
          </a:p>
          <a:p>
            <a:pPr lvl="1"/>
            <a:r>
              <a:rPr lang="sv-SE" dirty="0"/>
              <a:t>Gas to film </a:t>
            </a:r>
            <a:r>
              <a:rPr lang="sv-SE" dirty="0" err="1"/>
              <a:t>momentum</a:t>
            </a:r>
            <a:r>
              <a:rPr lang="sv-SE" dirty="0"/>
              <a:t> </a:t>
            </a:r>
            <a:r>
              <a:rPr lang="sv-SE" dirty="0" err="1"/>
              <a:t>coupling</a:t>
            </a:r>
            <a:endParaRPr lang="sv-SE" dirty="0"/>
          </a:p>
          <a:p>
            <a:pPr lvl="1"/>
            <a:r>
              <a:rPr lang="sv-SE" dirty="0"/>
              <a:t>Heat transfer film-gas and film-solid</a:t>
            </a:r>
          </a:p>
          <a:p>
            <a:pPr lvl="1"/>
            <a:r>
              <a:rPr lang="sv-SE" dirty="0" err="1"/>
              <a:t>Phase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models</a:t>
            </a:r>
            <a:endParaRPr lang="sv-SE" dirty="0"/>
          </a:p>
          <a:p>
            <a:pPr lvl="1"/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7111A-3F95-4339-A83D-BDF8E2B8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F683A-EB1B-41F2-890D-DD799B1F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F6490-B2ED-4B00-AB8F-39F7AA9F56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56385F-0F88-4BD5-889A-773C4350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Features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needed</a:t>
            </a:r>
            <a:r>
              <a:rPr lang="sv-SE" dirty="0"/>
              <a:t> to be </a:t>
            </a:r>
            <a:r>
              <a:rPr lang="sv-SE" dirty="0" err="1"/>
              <a:t>added</a:t>
            </a:r>
            <a:r>
              <a:rPr lang="sv-SE" dirty="0"/>
              <a:t> or </a:t>
            </a:r>
            <a:r>
              <a:rPr lang="sv-SE" dirty="0" err="1"/>
              <a:t>improved</a:t>
            </a:r>
            <a:br>
              <a:rPr lang="sv-SE" dirty="0"/>
            </a:br>
            <a:r>
              <a:rPr lang="sv-SE" dirty="0"/>
              <a:t>to the film </a:t>
            </a:r>
            <a:r>
              <a:rPr lang="sv-SE" dirty="0" err="1"/>
              <a:t>library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94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DA158D-1DBC-4FB5-B7C0-279701C3A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Specie transport </a:t>
            </a:r>
            <a:r>
              <a:rPr lang="sv-SE" dirty="0" err="1"/>
              <a:t>equation</a:t>
            </a:r>
            <a:r>
              <a:rPr lang="sv-SE" dirty="0"/>
              <a:t> </a:t>
            </a:r>
            <a:r>
              <a:rPr lang="sv-SE" dirty="0" err="1"/>
              <a:t>added</a:t>
            </a:r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thermodynamical</a:t>
            </a:r>
            <a:r>
              <a:rPr lang="sv-SE" dirty="0"/>
              <a:t> </a:t>
            </a:r>
            <a:r>
              <a:rPr lang="sv-SE" dirty="0" err="1"/>
              <a:t>properties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calculated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the </a:t>
            </a:r>
            <a:r>
              <a:rPr lang="sv-SE" dirty="0" err="1"/>
              <a:t>built</a:t>
            </a:r>
            <a:r>
              <a:rPr lang="sv-SE" dirty="0"/>
              <a:t>-in 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liquidMixtureProperties</a:t>
            </a:r>
            <a:r>
              <a:rPr lang="sv-SE" dirty="0"/>
              <a:t> </a:t>
            </a:r>
            <a:r>
              <a:rPr lang="sv-SE" dirty="0" err="1"/>
              <a:t>class</a:t>
            </a:r>
            <a:endParaRPr lang="sv-SE" dirty="0"/>
          </a:p>
          <a:p>
            <a:pPr lvl="1"/>
            <a:r>
              <a:rPr lang="sv-SE" dirty="0" err="1"/>
              <a:t>Density</a:t>
            </a:r>
            <a:r>
              <a:rPr lang="sv-SE" dirty="0"/>
              <a:t>, </a:t>
            </a:r>
            <a:r>
              <a:rPr lang="sv-SE" dirty="0" err="1"/>
              <a:t>saturation</a:t>
            </a:r>
            <a:r>
              <a:rPr lang="sv-SE" dirty="0"/>
              <a:t> </a:t>
            </a:r>
            <a:r>
              <a:rPr lang="sv-SE" dirty="0" err="1"/>
              <a:t>pressure</a:t>
            </a:r>
            <a:r>
              <a:rPr lang="sv-SE" dirty="0"/>
              <a:t>, latent heat and </a:t>
            </a:r>
            <a:r>
              <a:rPr lang="sv-SE" dirty="0" err="1"/>
              <a:t>specific</a:t>
            </a:r>
            <a:r>
              <a:rPr lang="sv-SE" dirty="0"/>
              <a:t> heat </a:t>
            </a:r>
            <a:r>
              <a:rPr lang="sv-SE" dirty="0" err="1"/>
              <a:t>capacity</a:t>
            </a:r>
            <a:r>
              <a:rPr lang="sv-SE" dirty="0"/>
              <a:t> is </a:t>
            </a:r>
            <a:r>
              <a:rPr lang="sv-SE" dirty="0" err="1"/>
              <a:t>computed</a:t>
            </a:r>
            <a:r>
              <a:rPr lang="sv-SE" dirty="0"/>
              <a:t> as the </a:t>
            </a:r>
            <a:r>
              <a:rPr lang="sv-SE" dirty="0" err="1"/>
              <a:t>mass</a:t>
            </a:r>
            <a:r>
              <a:rPr lang="sv-SE" dirty="0"/>
              <a:t> </a:t>
            </a:r>
            <a:r>
              <a:rPr lang="sv-SE" dirty="0" err="1"/>
              <a:t>fraction</a:t>
            </a:r>
            <a:r>
              <a:rPr lang="sv-SE" dirty="0"/>
              <a:t> </a:t>
            </a:r>
            <a:r>
              <a:rPr lang="sv-SE" dirty="0" err="1"/>
              <a:t>weighted</a:t>
            </a:r>
            <a:r>
              <a:rPr lang="sv-SE" dirty="0"/>
              <a:t> </a:t>
            </a:r>
            <a:r>
              <a:rPr lang="sv-SE" dirty="0" err="1"/>
              <a:t>average</a:t>
            </a:r>
            <a:endParaRPr lang="sv-SE" dirty="0"/>
          </a:p>
          <a:p>
            <a:pPr lvl="1"/>
            <a:r>
              <a:rPr lang="sv-SE" dirty="0"/>
              <a:t>The </a:t>
            </a:r>
            <a:r>
              <a:rPr lang="sv-SE" dirty="0" err="1"/>
              <a:t>surface</a:t>
            </a:r>
            <a:r>
              <a:rPr lang="sv-SE" dirty="0"/>
              <a:t> tension force is </a:t>
            </a:r>
            <a:r>
              <a:rPr lang="sv-SE" dirty="0" err="1"/>
              <a:t>based</a:t>
            </a:r>
            <a:r>
              <a:rPr lang="sv-SE" dirty="0"/>
              <a:t> on the </a:t>
            </a:r>
            <a:r>
              <a:rPr lang="sv-SE" dirty="0" err="1"/>
              <a:t>surface</a:t>
            </a:r>
            <a:r>
              <a:rPr lang="sv-SE" dirty="0"/>
              <a:t> </a:t>
            </a:r>
            <a:r>
              <a:rPr lang="sv-SE" dirty="0" err="1"/>
              <a:t>mole</a:t>
            </a:r>
            <a:r>
              <a:rPr lang="sv-SE" dirty="0"/>
              <a:t> </a:t>
            </a:r>
            <a:r>
              <a:rPr lang="sv-SE" dirty="0" err="1"/>
              <a:t>fractions</a:t>
            </a:r>
            <a:r>
              <a:rPr lang="sv-SE" dirty="0"/>
              <a:t> </a:t>
            </a:r>
            <a:r>
              <a:rPr lang="sv-SE" dirty="0" err="1"/>
              <a:t>estimated</a:t>
            </a:r>
            <a:r>
              <a:rPr lang="sv-SE" dirty="0"/>
              <a:t> from </a:t>
            </a:r>
            <a:r>
              <a:rPr lang="sv-SE" dirty="0" err="1"/>
              <a:t>Raoult’s</a:t>
            </a:r>
            <a:r>
              <a:rPr lang="sv-SE" dirty="0"/>
              <a:t> </a:t>
            </a:r>
            <a:r>
              <a:rPr lang="sv-SE" dirty="0" err="1"/>
              <a:t>law</a:t>
            </a:r>
            <a:endParaRPr lang="sv-SE" dirty="0"/>
          </a:p>
          <a:p>
            <a:pPr lvl="1"/>
            <a:r>
              <a:rPr lang="sv-SE" dirty="0" err="1"/>
              <a:t>Thermal</a:t>
            </a:r>
            <a:r>
              <a:rPr lang="sv-SE" dirty="0"/>
              <a:t> </a:t>
            </a:r>
            <a:r>
              <a:rPr lang="sv-SE" dirty="0" err="1"/>
              <a:t>conductivity</a:t>
            </a:r>
            <a:r>
              <a:rPr lang="sv-SE" dirty="0"/>
              <a:t> is </a:t>
            </a:r>
            <a:r>
              <a:rPr lang="sv-SE" dirty="0" err="1"/>
              <a:t>estimated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Li’s</a:t>
            </a:r>
            <a:r>
              <a:rPr lang="sv-SE" dirty="0"/>
              <a:t> </a:t>
            </a:r>
            <a:r>
              <a:rPr lang="sv-SE" dirty="0" err="1"/>
              <a:t>method</a:t>
            </a:r>
            <a:endParaRPr lang="sv-SE" dirty="0"/>
          </a:p>
          <a:p>
            <a:pPr lvl="1"/>
            <a:r>
              <a:rPr lang="sv-SE" dirty="0"/>
              <a:t>The </a:t>
            </a:r>
            <a:r>
              <a:rPr lang="sv-SE" dirty="0" err="1"/>
              <a:t>vapour</a:t>
            </a:r>
            <a:r>
              <a:rPr lang="sv-SE" dirty="0"/>
              <a:t> </a:t>
            </a:r>
            <a:r>
              <a:rPr lang="sv-SE" dirty="0" err="1"/>
              <a:t>diffusivity</a:t>
            </a:r>
            <a:r>
              <a:rPr lang="sv-SE" dirty="0"/>
              <a:t> is </a:t>
            </a:r>
            <a:r>
              <a:rPr lang="sv-SE" dirty="0" err="1"/>
              <a:t>calculated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Blanc’s</a:t>
            </a:r>
            <a:r>
              <a:rPr lang="sv-SE" dirty="0"/>
              <a:t> </a:t>
            </a:r>
            <a:r>
              <a:rPr lang="sv-SE" dirty="0" err="1"/>
              <a:t>law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08C71-8DF7-42BB-8BC7-E4A1FCB5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51F11-FAF5-42C6-9A18-0743835D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A7657-1C6F-48B6-8951-382F40F3F7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61F7AF-7892-4D80-A7B7-BA5CDA82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component</a:t>
            </a:r>
            <a:r>
              <a:rPr lang="sv-SE" dirty="0"/>
              <a:t> film</a:t>
            </a:r>
          </a:p>
        </p:txBody>
      </p:sp>
    </p:spTree>
    <p:extLst>
      <p:ext uri="{BB962C8B-B14F-4D97-AF65-F5344CB8AC3E}">
        <p14:creationId xmlns:p14="http://schemas.microsoft.com/office/powerpoint/2010/main" val="24517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A1C14-61BA-4EDE-91DC-0918AE44C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r>
              <a:rPr lang="sv-SE" dirty="0"/>
              <a:t>CHT </a:t>
            </a:r>
            <a:r>
              <a:rPr lang="sv-SE" dirty="0" err="1"/>
              <a:t>type</a:t>
            </a:r>
            <a:r>
              <a:rPr lang="sv-SE" dirty="0"/>
              <a:t> heat transfer </a:t>
            </a:r>
            <a:r>
              <a:rPr lang="sv-SE" dirty="0" err="1"/>
              <a:t>needed</a:t>
            </a:r>
            <a:endParaRPr lang="sv-SE" dirty="0"/>
          </a:p>
          <a:p>
            <a:r>
              <a:rPr lang="sv-SE" dirty="0" err="1"/>
              <a:t>Exisiting</a:t>
            </a:r>
            <a:r>
              <a:rPr lang="sv-SE" dirty="0"/>
              <a:t> </a:t>
            </a:r>
            <a:r>
              <a:rPr lang="sv-SE" dirty="0" err="1"/>
              <a:t>connectivity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film and gas regions</a:t>
            </a:r>
          </a:p>
          <a:p>
            <a:r>
              <a:rPr lang="sv-SE" dirty="0" err="1"/>
              <a:t>Added</a:t>
            </a:r>
            <a:r>
              <a:rPr lang="sv-SE" dirty="0"/>
              <a:t> film and solid region </a:t>
            </a:r>
            <a:r>
              <a:rPr lang="sv-SE" dirty="0" err="1"/>
              <a:t>connectivity</a:t>
            </a:r>
            <a:endParaRPr lang="sv-SE" dirty="0"/>
          </a:p>
          <a:p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22A37-839B-4122-A58D-4442C151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93AAB-2598-4EF7-84F2-0D256919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15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D86BA-CDC7-4DB8-9D2D-AA18BF4D5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D055C7-A5AF-4A45-B0C0-82237FAB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Heat transfer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ED3C7C-EBC2-4F8A-824A-BE2318FAC022}"/>
              </a:ext>
            </a:extLst>
          </p:cNvPr>
          <p:cNvCxnSpPr/>
          <p:nvPr/>
        </p:nvCxnSpPr>
        <p:spPr>
          <a:xfrm>
            <a:off x="4283968" y="3573016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F80EF6-B330-46D1-BBA3-B78A1E0C0DAA}"/>
              </a:ext>
            </a:extLst>
          </p:cNvPr>
          <p:cNvCxnSpPr/>
          <p:nvPr/>
        </p:nvCxnSpPr>
        <p:spPr>
          <a:xfrm>
            <a:off x="4283968" y="3356992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FCD88-309C-4D8F-8805-36138A7C7595}"/>
              </a:ext>
            </a:extLst>
          </p:cNvPr>
          <p:cNvCxnSpPr/>
          <p:nvPr/>
        </p:nvCxnSpPr>
        <p:spPr>
          <a:xfrm>
            <a:off x="4283968" y="3789040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23ADF0-BF3E-44BC-ACDA-E8BAE3C7CA84}"/>
              </a:ext>
            </a:extLst>
          </p:cNvPr>
          <p:cNvCxnSpPr/>
          <p:nvPr/>
        </p:nvCxnSpPr>
        <p:spPr>
          <a:xfrm>
            <a:off x="4283968" y="4293096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E056C2-C4BC-4EEB-A756-D246AA6A4A75}"/>
              </a:ext>
            </a:extLst>
          </p:cNvPr>
          <p:cNvCxnSpPr/>
          <p:nvPr/>
        </p:nvCxnSpPr>
        <p:spPr>
          <a:xfrm>
            <a:off x="4283968" y="4509120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39C5A9-10C5-459F-BA86-94A7D0306EB9}"/>
              </a:ext>
            </a:extLst>
          </p:cNvPr>
          <p:cNvCxnSpPr/>
          <p:nvPr/>
        </p:nvCxnSpPr>
        <p:spPr>
          <a:xfrm>
            <a:off x="4283968" y="5085184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F3E0CF-0510-4217-82CF-BEC2B21EEED6}"/>
              </a:ext>
            </a:extLst>
          </p:cNvPr>
          <p:cNvCxnSpPr/>
          <p:nvPr/>
        </p:nvCxnSpPr>
        <p:spPr>
          <a:xfrm>
            <a:off x="4283968" y="5301208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156D64-0AA9-4B0E-88C4-D423E77ACE78}"/>
              </a:ext>
            </a:extLst>
          </p:cNvPr>
          <p:cNvCxnSpPr/>
          <p:nvPr/>
        </p:nvCxnSpPr>
        <p:spPr>
          <a:xfrm>
            <a:off x="4283968" y="5517232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7B28E4-11A3-45E1-A5F2-14BAD18A2B29}"/>
              </a:ext>
            </a:extLst>
          </p:cNvPr>
          <p:cNvCxnSpPr/>
          <p:nvPr/>
        </p:nvCxnSpPr>
        <p:spPr>
          <a:xfrm>
            <a:off x="4283968" y="5733256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9343AE-CE41-4531-8845-800A1DBB3448}"/>
              </a:ext>
            </a:extLst>
          </p:cNvPr>
          <p:cNvCxnSpPr/>
          <p:nvPr/>
        </p:nvCxnSpPr>
        <p:spPr>
          <a:xfrm>
            <a:off x="4283968" y="3140968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68DF2B-1219-43D4-AE0E-5376069BC3CE}"/>
              </a:ext>
            </a:extLst>
          </p:cNvPr>
          <p:cNvCxnSpPr/>
          <p:nvPr/>
        </p:nvCxnSpPr>
        <p:spPr>
          <a:xfrm flipV="1">
            <a:off x="4427984" y="299695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1D974-5070-4F2A-B5F2-A8B5A5590B20}"/>
              </a:ext>
            </a:extLst>
          </p:cNvPr>
          <p:cNvCxnSpPr/>
          <p:nvPr/>
        </p:nvCxnSpPr>
        <p:spPr>
          <a:xfrm flipV="1">
            <a:off x="4788024" y="299695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E6024F-07E5-44E0-B54F-3C3F12ECD501}"/>
              </a:ext>
            </a:extLst>
          </p:cNvPr>
          <p:cNvCxnSpPr/>
          <p:nvPr/>
        </p:nvCxnSpPr>
        <p:spPr>
          <a:xfrm flipV="1">
            <a:off x="5148064" y="299695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F0171B-465A-42C9-AD35-25EA4F17779E}"/>
              </a:ext>
            </a:extLst>
          </p:cNvPr>
          <p:cNvCxnSpPr/>
          <p:nvPr/>
        </p:nvCxnSpPr>
        <p:spPr>
          <a:xfrm flipV="1">
            <a:off x="5508104" y="299695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E9DC29-D5F9-4366-ACB5-7F047267889B}"/>
              </a:ext>
            </a:extLst>
          </p:cNvPr>
          <p:cNvCxnSpPr/>
          <p:nvPr/>
        </p:nvCxnSpPr>
        <p:spPr>
          <a:xfrm flipV="1">
            <a:off x="5868144" y="299695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F23490-B650-4CE6-B74D-4EAD11E1CD50}"/>
              </a:ext>
            </a:extLst>
          </p:cNvPr>
          <p:cNvCxnSpPr/>
          <p:nvPr/>
        </p:nvCxnSpPr>
        <p:spPr>
          <a:xfrm flipV="1">
            <a:off x="6228184" y="299695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22ED95-1652-47EC-8C68-B0F95CB4F50E}"/>
              </a:ext>
            </a:extLst>
          </p:cNvPr>
          <p:cNvCxnSpPr/>
          <p:nvPr/>
        </p:nvCxnSpPr>
        <p:spPr>
          <a:xfrm flipV="1">
            <a:off x="6588224" y="299695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106D2C-1B3A-436C-B578-D439136BD5E2}"/>
              </a:ext>
            </a:extLst>
          </p:cNvPr>
          <p:cNvCxnSpPr/>
          <p:nvPr/>
        </p:nvCxnSpPr>
        <p:spPr>
          <a:xfrm flipV="1">
            <a:off x="6948264" y="299695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A5B183-C67E-413C-8DF4-4111182CC3AD}"/>
              </a:ext>
            </a:extLst>
          </p:cNvPr>
          <p:cNvCxnSpPr/>
          <p:nvPr/>
        </p:nvCxnSpPr>
        <p:spPr>
          <a:xfrm flipV="1">
            <a:off x="7308304" y="299695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F38EB3-C0F9-4B29-8044-3EF253625C35}"/>
              </a:ext>
            </a:extLst>
          </p:cNvPr>
          <p:cNvCxnSpPr/>
          <p:nvPr/>
        </p:nvCxnSpPr>
        <p:spPr>
          <a:xfrm flipV="1">
            <a:off x="7668344" y="299695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CED31F-4FBC-456B-A6A0-C894E19F758C}"/>
              </a:ext>
            </a:extLst>
          </p:cNvPr>
          <p:cNvCxnSpPr/>
          <p:nvPr/>
        </p:nvCxnSpPr>
        <p:spPr>
          <a:xfrm flipV="1">
            <a:off x="8028384" y="299695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C2B335-70D4-4356-91B5-C70EA50028FD}"/>
              </a:ext>
            </a:extLst>
          </p:cNvPr>
          <p:cNvCxnSpPr/>
          <p:nvPr/>
        </p:nvCxnSpPr>
        <p:spPr>
          <a:xfrm flipV="1">
            <a:off x="4427984" y="508518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6FC20F-28A5-4B2E-814E-50FB0D7C9B0D}"/>
              </a:ext>
            </a:extLst>
          </p:cNvPr>
          <p:cNvCxnSpPr/>
          <p:nvPr/>
        </p:nvCxnSpPr>
        <p:spPr>
          <a:xfrm flipV="1">
            <a:off x="4788024" y="508518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E2F70C-4119-40EB-B0DC-87FF3FE8B0DD}"/>
              </a:ext>
            </a:extLst>
          </p:cNvPr>
          <p:cNvCxnSpPr/>
          <p:nvPr/>
        </p:nvCxnSpPr>
        <p:spPr>
          <a:xfrm flipV="1">
            <a:off x="5148064" y="508518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483F4F-79E8-4C49-9AA4-57AFDF22118F}"/>
              </a:ext>
            </a:extLst>
          </p:cNvPr>
          <p:cNvCxnSpPr/>
          <p:nvPr/>
        </p:nvCxnSpPr>
        <p:spPr>
          <a:xfrm flipV="1">
            <a:off x="5508104" y="508518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6F707B5-205B-4B23-8DC3-FFB7AFABB500}"/>
              </a:ext>
            </a:extLst>
          </p:cNvPr>
          <p:cNvCxnSpPr/>
          <p:nvPr/>
        </p:nvCxnSpPr>
        <p:spPr>
          <a:xfrm flipV="1">
            <a:off x="5868144" y="508518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09CBF07-61C0-43CC-A223-886433B935BF}"/>
              </a:ext>
            </a:extLst>
          </p:cNvPr>
          <p:cNvCxnSpPr/>
          <p:nvPr/>
        </p:nvCxnSpPr>
        <p:spPr>
          <a:xfrm flipV="1">
            <a:off x="6228184" y="508518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03525BA-8CC4-4671-8BEB-8245BC7DDCDE}"/>
              </a:ext>
            </a:extLst>
          </p:cNvPr>
          <p:cNvCxnSpPr/>
          <p:nvPr/>
        </p:nvCxnSpPr>
        <p:spPr>
          <a:xfrm flipV="1">
            <a:off x="6588224" y="508518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4D314D1-C817-4625-8B7C-E6A184F97C25}"/>
              </a:ext>
            </a:extLst>
          </p:cNvPr>
          <p:cNvCxnSpPr/>
          <p:nvPr/>
        </p:nvCxnSpPr>
        <p:spPr>
          <a:xfrm flipV="1">
            <a:off x="6948264" y="508518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F83B6C-F494-412E-A713-67A6EA96EE7A}"/>
              </a:ext>
            </a:extLst>
          </p:cNvPr>
          <p:cNvCxnSpPr/>
          <p:nvPr/>
        </p:nvCxnSpPr>
        <p:spPr>
          <a:xfrm flipV="1">
            <a:off x="7308304" y="508518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0737B28-4A43-4BEA-B4EF-8664EC747579}"/>
              </a:ext>
            </a:extLst>
          </p:cNvPr>
          <p:cNvCxnSpPr/>
          <p:nvPr/>
        </p:nvCxnSpPr>
        <p:spPr>
          <a:xfrm flipV="1">
            <a:off x="7668344" y="508518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B2E2A0-1821-4C32-9076-1FE92E714688}"/>
              </a:ext>
            </a:extLst>
          </p:cNvPr>
          <p:cNvCxnSpPr/>
          <p:nvPr/>
        </p:nvCxnSpPr>
        <p:spPr>
          <a:xfrm flipV="1">
            <a:off x="8028384" y="508518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12BC22-F4D0-45DA-A819-DD1BEB34A3DE}"/>
              </a:ext>
            </a:extLst>
          </p:cNvPr>
          <p:cNvCxnSpPr/>
          <p:nvPr/>
        </p:nvCxnSpPr>
        <p:spPr>
          <a:xfrm flipV="1">
            <a:off x="4427984" y="42930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9B1FAA1-C3E1-4998-8D4D-D29EE7F93BB0}"/>
              </a:ext>
            </a:extLst>
          </p:cNvPr>
          <p:cNvCxnSpPr/>
          <p:nvPr/>
        </p:nvCxnSpPr>
        <p:spPr>
          <a:xfrm flipV="1">
            <a:off x="4788024" y="42930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77893FF-B7FA-43C1-B8CB-8E20CED645A0}"/>
              </a:ext>
            </a:extLst>
          </p:cNvPr>
          <p:cNvCxnSpPr/>
          <p:nvPr/>
        </p:nvCxnSpPr>
        <p:spPr>
          <a:xfrm flipV="1">
            <a:off x="5148064" y="42930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1498D0-C011-4677-BD0B-97C6DED28B70}"/>
              </a:ext>
            </a:extLst>
          </p:cNvPr>
          <p:cNvCxnSpPr/>
          <p:nvPr/>
        </p:nvCxnSpPr>
        <p:spPr>
          <a:xfrm flipV="1">
            <a:off x="5508104" y="42930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C4E14BD-F451-47C4-AEDC-F79B90791D04}"/>
              </a:ext>
            </a:extLst>
          </p:cNvPr>
          <p:cNvCxnSpPr/>
          <p:nvPr/>
        </p:nvCxnSpPr>
        <p:spPr>
          <a:xfrm flipV="1">
            <a:off x="5868144" y="42930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467C53C-F14A-40F2-B47B-F9F71847D173}"/>
              </a:ext>
            </a:extLst>
          </p:cNvPr>
          <p:cNvCxnSpPr/>
          <p:nvPr/>
        </p:nvCxnSpPr>
        <p:spPr>
          <a:xfrm flipV="1">
            <a:off x="6228184" y="42930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353BA3-04C2-48D6-B467-D97DA9CD7FBF}"/>
              </a:ext>
            </a:extLst>
          </p:cNvPr>
          <p:cNvCxnSpPr/>
          <p:nvPr/>
        </p:nvCxnSpPr>
        <p:spPr>
          <a:xfrm flipV="1">
            <a:off x="6588224" y="42930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78E7747-C50E-4B98-A11B-74993FD67035}"/>
              </a:ext>
            </a:extLst>
          </p:cNvPr>
          <p:cNvCxnSpPr/>
          <p:nvPr/>
        </p:nvCxnSpPr>
        <p:spPr>
          <a:xfrm flipV="1">
            <a:off x="6948264" y="42930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67DF582-808B-402E-ACC2-B9B8CC020337}"/>
              </a:ext>
            </a:extLst>
          </p:cNvPr>
          <p:cNvCxnSpPr/>
          <p:nvPr/>
        </p:nvCxnSpPr>
        <p:spPr>
          <a:xfrm flipV="1">
            <a:off x="7308304" y="42930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4E97AE-9F2D-4560-AB48-DFB4EAA8B198}"/>
              </a:ext>
            </a:extLst>
          </p:cNvPr>
          <p:cNvCxnSpPr/>
          <p:nvPr/>
        </p:nvCxnSpPr>
        <p:spPr>
          <a:xfrm flipV="1">
            <a:off x="7668344" y="42930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814C1DB-0380-4C4F-ABBD-3735EFBA9E3C}"/>
              </a:ext>
            </a:extLst>
          </p:cNvPr>
          <p:cNvCxnSpPr/>
          <p:nvPr/>
        </p:nvCxnSpPr>
        <p:spPr>
          <a:xfrm flipV="1">
            <a:off x="8028384" y="42930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73173CA-9E92-48F8-A397-59860BF46A7B}"/>
              </a:ext>
            </a:extLst>
          </p:cNvPr>
          <p:cNvSpPr txBox="1"/>
          <p:nvPr/>
        </p:nvSpPr>
        <p:spPr>
          <a:xfrm>
            <a:off x="6156176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film</a:t>
            </a:r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95F391-4EAE-4736-8DA3-9F81DC73397E}"/>
              </a:ext>
            </a:extLst>
          </p:cNvPr>
          <p:cNvSpPr txBox="1"/>
          <p:nvPr/>
        </p:nvSpPr>
        <p:spPr>
          <a:xfrm>
            <a:off x="6084168" y="3429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gas</a:t>
            </a: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6E6A5C-FC67-4848-BA4C-FF10E7A5765E}"/>
              </a:ext>
            </a:extLst>
          </p:cNvPr>
          <p:cNvSpPr txBox="1"/>
          <p:nvPr/>
        </p:nvSpPr>
        <p:spPr>
          <a:xfrm>
            <a:off x="6084168" y="52199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solid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5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62F87A-0058-4604-814E-0E84AD2CDA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3"/>
                <a:ext cx="8229600" cy="492514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v-SE">
                            <a:latin typeface="Cambria Math" panose="02040503050406030204" pitchFamily="18" charset="0"/>
                          </a:rPr>
                          <m:t>solid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v-SE">
                            <a:latin typeface="Cambria Math" panose="02040503050406030204" pitchFamily="18" charset="0"/>
                          </a:rPr>
                          <m:t>solid</m:t>
                        </m:r>
                      </m:sub>
                    </m:sSub>
                    <m:d>
                      <m:d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sv-SE">
                                <a:latin typeface="Cambria Math" panose="02040503050406030204" pitchFamily="18" charset="0"/>
                              </a:rPr>
                              <m:t>solid</m:t>
                            </m:r>
                          </m:sub>
                        </m:sSub>
                        <m:r>
                          <a:rPr lang="sv-SE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sv-SE">
                                <a:latin typeface="Cambria Math" panose="02040503050406030204" pitchFamily="18" charset="0"/>
                              </a:rPr>
                              <m:t>film</m:t>
                            </m:r>
                          </m:sub>
                        </m:sSub>
                      </m:e>
                    </m:d>
                    <m:r>
                      <a:rPr lang="sv-S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v-SE" b="0" i="0" smtClean="0">
                            <a:latin typeface="Cambria Math" panose="02040503050406030204" pitchFamily="18" charset="0"/>
                          </a:rPr>
                          <m:t>gas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v-SE" b="0" i="0" smtClean="0">
                            <a:latin typeface="Cambria Math" panose="02040503050406030204" pitchFamily="18" charset="0"/>
                          </a:rPr>
                          <m:t>gas</m:t>
                        </m:r>
                      </m:sub>
                    </m:sSub>
                    <m:d>
                      <m:d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sv-SE" b="0" i="0" smtClean="0">
                                <a:latin typeface="Cambria Math" panose="02040503050406030204" pitchFamily="18" charset="0"/>
                              </a:rPr>
                              <m:t>gas</m:t>
                            </m:r>
                          </m:sub>
                        </m:sSub>
                        <m:r>
                          <a:rPr lang="sv-SE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sv-SE">
                                <a:latin typeface="Cambria Math" panose="02040503050406030204" pitchFamily="18" charset="0"/>
                              </a:rPr>
                              <m:t>film</m:t>
                            </m:r>
                          </m:sub>
                        </m:sSub>
                      </m:e>
                    </m:d>
                  </m:oMath>
                </a14:m>
                <a:endParaRPr lang="sv-S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v-SE" dirty="0"/>
                  <a:t> is the heat transfer </a:t>
                </a:r>
                <a:r>
                  <a:rPr lang="sv-SE" dirty="0" err="1"/>
                  <a:t>coefficient</a:t>
                </a:r>
                <a:endParaRPr lang="sv-SE" dirty="0"/>
              </a:p>
              <a:p>
                <a:r>
                  <a:rPr lang="sv-SE" dirty="0"/>
                  <a:t>The </a:t>
                </a:r>
                <a:r>
                  <a:rPr lang="sv-SE" dirty="0" err="1"/>
                  <a:t>above</a:t>
                </a:r>
                <a:r>
                  <a:rPr lang="sv-SE" dirty="0"/>
                  <a:t> </a:t>
                </a:r>
                <a:r>
                  <a:rPr lang="sv-SE" dirty="0" err="1"/>
                  <a:t>enters</a:t>
                </a:r>
                <a:r>
                  <a:rPr lang="sv-SE" dirty="0"/>
                  <a:t> as a source term </a:t>
                </a:r>
                <a:r>
                  <a:rPr lang="sv-SE" dirty="0" err="1"/>
                  <a:t>into</a:t>
                </a:r>
                <a:r>
                  <a:rPr lang="sv-SE" dirty="0"/>
                  <a:t> the film heat </a:t>
                </a:r>
                <a:r>
                  <a:rPr lang="sv-SE" dirty="0" err="1"/>
                  <a:t>equation</a:t>
                </a:r>
                <a:endParaRPr lang="sv-SE" dirty="0"/>
              </a:p>
              <a:p>
                <a:r>
                  <a:rPr lang="sv-SE" dirty="0" err="1"/>
                  <a:t>Two</a:t>
                </a:r>
                <a:r>
                  <a:rPr lang="sv-SE" dirty="0"/>
                  <a:t> </a:t>
                </a:r>
                <a:r>
                  <a:rPr lang="sv-SE" dirty="0" err="1"/>
                  <a:t>models</a:t>
                </a:r>
                <a:r>
                  <a:rPr lang="sv-SE" dirty="0"/>
                  <a:t> </a:t>
                </a:r>
                <a:r>
                  <a:rPr lang="sv-SE" dirty="0" err="1"/>
                  <a:t>exists</a:t>
                </a:r>
                <a:r>
                  <a:rPr lang="sv-SE" dirty="0"/>
                  <a:t> for </a:t>
                </a:r>
                <a14:m>
                  <m:oMath xmlns:m="http://schemas.openxmlformats.org/officeDocument/2006/math">
                    <m:r>
                      <a:rPr lang="sv-SE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v-SE" dirty="0"/>
                  <a:t>, </a:t>
                </a:r>
                <a:r>
                  <a:rPr lang="sv-SE" dirty="0" err="1"/>
                  <a:t>constant</a:t>
                </a:r>
                <a:r>
                  <a:rPr lang="sv-SE" dirty="0"/>
                  <a:t> and </a:t>
                </a:r>
                <a:r>
                  <a:rPr lang="sv-SE" dirty="0" err="1"/>
                  <a:t>mapped</a:t>
                </a:r>
                <a:r>
                  <a:rPr lang="sv-SE" dirty="0"/>
                  <a:t>.</a:t>
                </a:r>
              </a:p>
              <a:p>
                <a:pPr lvl="1"/>
                <a:r>
                  <a:rPr lang="sv-SE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constantHeatTransfer</a:t>
                </a:r>
                <a:r>
                  <a:rPr lang="sv-SE" dirty="0"/>
                  <a:t> – </a:t>
                </a:r>
                <a14:m>
                  <m:oMath xmlns:m="http://schemas.openxmlformats.org/officeDocument/2006/math">
                    <m:r>
                      <a:rPr lang="sv-SE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v-SE" dirty="0"/>
                  <a:t> is a </a:t>
                </a:r>
                <a:r>
                  <a:rPr lang="sv-SE" dirty="0" err="1"/>
                  <a:t>specified</a:t>
                </a:r>
                <a:r>
                  <a:rPr lang="sv-SE" dirty="0"/>
                  <a:t> </a:t>
                </a:r>
                <a:r>
                  <a:rPr lang="sv-SE" dirty="0" err="1"/>
                  <a:t>constant</a:t>
                </a:r>
                <a:r>
                  <a:rPr lang="sv-SE" dirty="0"/>
                  <a:t> over the </a:t>
                </a:r>
                <a:r>
                  <a:rPr lang="sv-SE" dirty="0" err="1"/>
                  <a:t>entire</a:t>
                </a:r>
                <a:r>
                  <a:rPr lang="sv-SE" dirty="0"/>
                  <a:t> </a:t>
                </a:r>
                <a:r>
                  <a:rPr lang="sv-SE" dirty="0" err="1"/>
                  <a:t>patch</a:t>
                </a:r>
                <a:endParaRPr lang="sv-SE" dirty="0"/>
              </a:p>
              <a:p>
                <a:pPr lvl="1"/>
                <a:r>
                  <a:rPr lang="sv-SE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mappedConvectiveHeatTransfer</a:t>
                </a:r>
                <a:r>
                  <a:rPr lang="sv-SE" dirty="0"/>
                  <a:t> – </a:t>
                </a:r>
                <a14:m>
                  <m:oMath xmlns:m="http://schemas.openxmlformats.org/officeDocument/2006/math">
                    <m:r>
                      <a:rPr lang="sv-SE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v-SE" dirty="0"/>
                  <a:t> is </a:t>
                </a:r>
                <a:r>
                  <a:rPr lang="sv-SE" dirty="0" err="1"/>
                  <a:t>mapped</a:t>
                </a:r>
                <a:r>
                  <a:rPr lang="sv-SE" dirty="0"/>
                  <a:t> from a </a:t>
                </a:r>
                <a:r>
                  <a:rPr lang="sv-SE" dirty="0" err="1"/>
                  <a:t>field</a:t>
                </a:r>
                <a:r>
                  <a:rPr lang="sv-SE" dirty="0"/>
                  <a:t> </a:t>
                </a:r>
                <a:r>
                  <a:rPr lang="sv-SE" dirty="0" err="1"/>
                  <a:t>that</a:t>
                </a:r>
                <a:r>
                  <a:rPr lang="sv-SE" dirty="0"/>
                  <a:t> is </a:t>
                </a:r>
                <a:r>
                  <a:rPr lang="sv-SE" dirty="0" err="1"/>
                  <a:t>registred</a:t>
                </a:r>
                <a:r>
                  <a:rPr lang="sv-SE" dirty="0"/>
                  <a:t> to the gas </a:t>
                </a:r>
                <a:r>
                  <a:rPr lang="sv-SE" dirty="0" err="1"/>
                  <a:t>domain</a:t>
                </a:r>
                <a:r>
                  <a:rPr lang="sv-SE" dirty="0"/>
                  <a:t>. </a:t>
                </a:r>
                <a:r>
                  <a:rPr lang="sv-SE" dirty="0" err="1"/>
                  <a:t>There</a:t>
                </a:r>
                <a:r>
                  <a:rPr lang="sv-SE" dirty="0"/>
                  <a:t> it is </a:t>
                </a:r>
                <a:r>
                  <a:rPr lang="sv-SE" dirty="0" err="1"/>
                  <a:t>computed</a:t>
                </a:r>
                <a:r>
                  <a:rPr lang="sv-SE" dirty="0"/>
                  <a:t> based on a </a:t>
                </a:r>
                <a:r>
                  <a:rPr lang="sv-SE" dirty="0" err="1"/>
                  <a:t>Nusselt</a:t>
                </a:r>
                <a:r>
                  <a:rPr lang="sv-SE" dirty="0"/>
                  <a:t> </a:t>
                </a:r>
                <a:r>
                  <a:rPr lang="sv-SE" dirty="0" err="1"/>
                  <a:t>number</a:t>
                </a:r>
                <a:r>
                  <a:rPr lang="sv-SE" dirty="0"/>
                  <a:t> </a:t>
                </a:r>
                <a:r>
                  <a:rPr lang="sv-SE" dirty="0" err="1"/>
                  <a:t>correlation</a:t>
                </a:r>
                <a:r>
                  <a:rPr lang="sv-SE" dirty="0"/>
                  <a:t>:</a:t>
                </a:r>
                <a:br>
                  <a:rPr lang="sv-SE" dirty="0"/>
                </a:br>
                <a:endParaRPr lang="sv-SE" dirty="0"/>
              </a:p>
              <a:p>
                <a:pPr lvl="1"/>
                <a:endParaRPr lang="sv-SE" dirty="0"/>
              </a:p>
              <a:p>
                <a:pPr lvl="1"/>
                <a:endParaRPr lang="sv-SE" dirty="0"/>
              </a:p>
              <a:p>
                <a:pPr lvl="1"/>
                <a:endParaRPr lang="sv-SE" dirty="0"/>
              </a:p>
              <a:p>
                <a:pPr lvl="1"/>
                <a:endParaRPr lang="sv-SE" dirty="0"/>
              </a:p>
              <a:p>
                <a:pPr lvl="1"/>
                <a14:m>
                  <m:oMath xmlns:m="http://schemas.openxmlformats.org/officeDocument/2006/math">
                    <m:r>
                      <a:rPr lang="sv-SE" b="0" i="1" dirty="0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sv-SE" dirty="0">
                    <a:latin typeface="Cambria Math" panose="02040503050406030204" pitchFamily="18" charset="0"/>
                  </a:rPr>
                  <a:t> is the </a:t>
                </a:r>
                <a:r>
                  <a:rPr lang="sv-SE" dirty="0" err="1">
                    <a:latin typeface="Cambria Math" panose="02040503050406030204" pitchFamily="18" charset="0"/>
                  </a:rPr>
                  <a:t>thermal</a:t>
                </a:r>
                <a:r>
                  <a:rPr lang="sv-SE" dirty="0">
                    <a:latin typeface="Cambria Math" panose="02040503050406030204" pitchFamily="18" charset="0"/>
                  </a:rPr>
                  <a:t> </a:t>
                </a:r>
                <a:r>
                  <a:rPr lang="sv-SE" dirty="0" err="1">
                    <a:latin typeface="Cambria Math" panose="02040503050406030204" pitchFamily="18" charset="0"/>
                  </a:rPr>
                  <a:t>conductivity</a:t>
                </a:r>
                <a:r>
                  <a:rPr lang="sv-SE" dirty="0">
                    <a:latin typeface="Cambria Math" panose="02040503050406030204" pitchFamily="18" charset="0"/>
                  </a:rPr>
                  <a:t> </a:t>
                </a:r>
                <a:r>
                  <a:rPr lang="sv-SE" dirty="0" err="1">
                    <a:latin typeface="Cambria Math" panose="02040503050406030204" pitchFamily="18" charset="0"/>
                  </a:rPr>
                  <a:t>of</a:t>
                </a:r>
                <a:r>
                  <a:rPr lang="sv-SE" dirty="0">
                    <a:latin typeface="Cambria Math" panose="02040503050406030204" pitchFamily="18" charset="0"/>
                  </a:rPr>
                  <a:t> the film </a:t>
                </a:r>
                <a:r>
                  <a:rPr lang="sv-SE" dirty="0" err="1">
                    <a:latin typeface="Cambria Math" panose="02040503050406030204" pitchFamily="18" charset="0"/>
                  </a:rPr>
                  <a:t>liquid</a:t>
                </a:r>
                <a:r>
                  <a:rPr lang="sv-SE" dirty="0">
                    <a:latin typeface="Cambria Math" panose="02040503050406030204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v-SE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sv-SE" dirty="0">
                    <a:latin typeface="Cambria Math" panose="02040503050406030204" pitchFamily="18" charset="0"/>
                  </a:rPr>
                  <a:t> is a </a:t>
                </a:r>
                <a:r>
                  <a:rPr lang="sv-SE" dirty="0" err="1">
                    <a:latin typeface="Cambria Math" panose="02040503050406030204" pitchFamily="18" charset="0"/>
                  </a:rPr>
                  <a:t>user</a:t>
                </a:r>
                <a:r>
                  <a:rPr lang="sv-SE" dirty="0">
                    <a:latin typeface="Cambria Math" panose="02040503050406030204" pitchFamily="18" charset="0"/>
                  </a:rPr>
                  <a:t> </a:t>
                </a:r>
                <a:r>
                  <a:rPr lang="sv-SE" dirty="0" err="1">
                    <a:latin typeface="Cambria Math" panose="02040503050406030204" pitchFamily="18" charset="0"/>
                  </a:rPr>
                  <a:t>specified</a:t>
                </a:r>
                <a:r>
                  <a:rPr lang="sv-SE" dirty="0">
                    <a:latin typeface="Cambria Math" panose="02040503050406030204" pitchFamily="18" charset="0"/>
                  </a:rPr>
                  <a:t> </a:t>
                </a:r>
                <a:r>
                  <a:rPr lang="sv-SE" dirty="0" err="1">
                    <a:latin typeface="Cambria Math" panose="02040503050406030204" pitchFamily="18" charset="0"/>
                  </a:rPr>
                  <a:t>characteristic</a:t>
                </a:r>
                <a:r>
                  <a:rPr lang="sv-SE" dirty="0">
                    <a:latin typeface="Cambria Math" panose="02040503050406030204" pitchFamily="18" charset="0"/>
                  </a:rPr>
                  <a:t> </a:t>
                </a:r>
                <a:r>
                  <a:rPr lang="sv-SE" dirty="0" err="1">
                    <a:latin typeface="Cambria Math" panose="02040503050406030204" pitchFamily="18" charset="0"/>
                  </a:rPr>
                  <a:t>length</a:t>
                </a:r>
                <a:r>
                  <a:rPr lang="sv-SE" dirty="0">
                    <a:latin typeface="Cambria Math" panose="02040503050406030204" pitchFamily="18" charset="0"/>
                  </a:rPr>
                  <a:t> </a:t>
                </a:r>
                <a:endParaRPr lang="sv-SE" dirty="0"/>
              </a:p>
              <a:p>
                <a:endParaRPr lang="sv-SE" dirty="0"/>
              </a:p>
              <a:p>
                <a:endParaRPr lang="sv-S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62F87A-0058-4604-814E-0E84AD2CDA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3"/>
                <a:ext cx="8229600" cy="4925141"/>
              </a:xfrm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6A892E-497B-41BF-A637-7F962BB9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6486B-2A31-493E-BDCC-BD2BA845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16</a:t>
            </a:fld>
            <a:endParaRPr lang="en-GB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28CAFB-CC48-4171-8570-E11FFD12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Heat transfer – stock </a:t>
            </a:r>
            <a:r>
              <a:rPr lang="sv-SE" dirty="0" err="1"/>
              <a:t>OpenFOAM</a:t>
            </a:r>
            <a:endParaRPr lang="sv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F2599-79D3-435C-8368-83B427E3822C}"/>
              </a:ext>
            </a:extLst>
          </p:cNvPr>
          <p:cNvSpPr txBox="1"/>
          <p:nvPr/>
        </p:nvSpPr>
        <p:spPr>
          <a:xfrm>
            <a:off x="827584" y="198884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v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796C574-944F-49B7-9FB8-DAFE30BA0003}"/>
                  </a:ext>
                </a:extLst>
              </p:cNvPr>
              <p:cNvSpPr txBox="1"/>
              <p:nvPr/>
            </p:nvSpPr>
            <p:spPr>
              <a:xfrm>
                <a:off x="971600" y="3903070"/>
                <a:ext cx="3894591" cy="1109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sv-S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sv-S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sv-S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sv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sz="1600" i="1">
                                      <a:latin typeface="Cambria Math" panose="02040503050406030204" pitchFamily="18" charset="0"/>
                                    </a:rPr>
                                    <m:t>0.037</m:t>
                                  </m:r>
                                  <m:r>
                                    <a:rPr lang="sv-SE" sz="16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sv-SE" sz="160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sSup>
                                    <m:sSupPr>
                                      <m:ctrlPr>
                                        <a:rPr lang="sv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sv-SE" sz="160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sv-SE" sz="1600" i="1">
                                          <a:latin typeface="Cambria Math" panose="02040503050406030204" pitchFamily="18" charset="0"/>
                                        </a:rPr>
                                        <m:t>4/5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sv-SE" sz="160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sSup>
                                    <m:sSupPr>
                                      <m:ctrlPr>
                                        <a:rPr lang="sv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sv-SE" sz="160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p>
                                      <m:r>
                                        <a:rPr lang="sv-SE" sz="1600" i="1">
                                          <a:latin typeface="Cambria Math" panose="02040503050406030204" pitchFamily="18" charset="0"/>
                                        </a:rPr>
                                        <m:t>1/3</m:t>
                                      </m:r>
                                    </m:sup>
                                  </m:sSup>
                                  <m:r>
                                    <a:rPr lang="sv-SE" sz="16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num>
                                <m:den>
                                  <m:r>
                                    <a:rPr lang="sv-SE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sv-SE" sz="16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sv-SE" sz="1600" i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sv-SE" sz="1600" i="1">
                                  <a:latin typeface="Cambria Math" panose="02040503050406030204" pitchFamily="18" charset="0"/>
                                </a:rPr>
                                <m:t>&lt;500 000</m:t>
                              </m:r>
                            </m:e>
                            <m:e>
                              <m:r>
                                <a:rPr lang="sv-SE" sz="1600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sv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sz="1600" i="1">
                                      <a:latin typeface="Cambria Math" panose="02040503050406030204" pitchFamily="18" charset="0"/>
                                    </a:rPr>
                                    <m:t>0.664</m:t>
                                  </m:r>
                                  <m:r>
                                    <a:rPr lang="sv-SE" sz="16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sv-SE" sz="160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sSup>
                                    <m:sSupPr>
                                      <m:ctrlPr>
                                        <a:rPr lang="sv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sv-SE" sz="160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sv-SE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sv-SE" sz="1600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sv-SE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sv-SE" sz="160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sSup>
                                    <m:sSupPr>
                                      <m:ctrlPr>
                                        <a:rPr lang="sv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sv-SE" sz="160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p>
                                      <m:r>
                                        <a:rPr lang="sv-SE" sz="1600" i="1">
                                          <a:latin typeface="Cambria Math" panose="02040503050406030204" pitchFamily="18" charset="0"/>
                                        </a:rPr>
                                        <m:t>1/3</m:t>
                                      </m:r>
                                    </m:sup>
                                  </m:sSup>
                                  <m:r>
                                    <a:rPr lang="sv-SE" sz="16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num>
                                <m:den>
                                  <m:r>
                                    <a:rPr lang="sv-SE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sv-SE" sz="16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sv-SE" sz="1600" i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sv-SE" sz="1600" i="1">
                                  <a:latin typeface="Cambria Math" panose="02040503050406030204" pitchFamily="18" charset="0"/>
                                </a:rPr>
                                <m:t>&gt;500 000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sv-SE" sz="1600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796C574-944F-49B7-9FB8-DAFE30BA0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903070"/>
                <a:ext cx="3894591" cy="1109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8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93F45C-68DC-4F3E-B7BB-1C77C045D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3"/>
                <a:ext cx="8229600" cy="3845021"/>
              </a:xfrm>
            </p:spPr>
            <p:txBody>
              <a:bodyPr/>
              <a:lstStyle/>
              <a:p>
                <a:r>
                  <a:rPr lang="sv-SE" dirty="0"/>
                  <a:t>Use </a:t>
                </a:r>
                <a:r>
                  <a:rPr lang="sv-SE" dirty="0" err="1"/>
                  <a:t>local</a:t>
                </a:r>
                <a:r>
                  <a:rPr lang="sv-SE" dirty="0"/>
                  <a:t> heat </a:t>
                </a:r>
                <a:r>
                  <a:rPr lang="sv-SE" dirty="0" err="1"/>
                  <a:t>balances</a:t>
                </a:r>
                <a:r>
                  <a:rPr lang="sv-SE" dirty="0"/>
                  <a:t> </a:t>
                </a:r>
                <a:r>
                  <a:rPr lang="sv-SE" dirty="0" err="1"/>
                  <a:t>instead</a:t>
                </a:r>
                <a:r>
                  <a:rPr lang="sv-SE" dirty="0"/>
                  <a:t> </a:t>
                </a:r>
                <a:r>
                  <a:rPr lang="sv-SE" dirty="0" err="1"/>
                  <a:t>of</a:t>
                </a:r>
                <a:r>
                  <a:rPr lang="sv-SE" dirty="0"/>
                  <a:t> global!</a:t>
                </a:r>
              </a:p>
              <a:p>
                <a:r>
                  <a:rPr lang="sv-SE" dirty="0"/>
                  <a:t>Begin from the </a:t>
                </a:r>
                <a:r>
                  <a:rPr lang="sv-SE" dirty="0" err="1"/>
                  <a:t>Fourier’s</a:t>
                </a:r>
                <a:r>
                  <a:rPr lang="sv-SE" dirty="0"/>
                  <a:t> </a:t>
                </a:r>
                <a:r>
                  <a:rPr lang="sv-SE" dirty="0" err="1"/>
                  <a:t>law</a:t>
                </a:r>
                <a:r>
                  <a:rPr lang="sv-SE" dirty="0"/>
                  <a:t> 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sv-SE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sv-SE" dirty="0"/>
              </a:p>
              <a:p>
                <a:r>
                  <a:rPr lang="sv-SE" dirty="0" err="1"/>
                  <a:t>This</a:t>
                </a:r>
                <a:r>
                  <a:rPr lang="sv-SE" dirty="0"/>
                  <a:t> gives </a:t>
                </a:r>
              </a:p>
              <a:p>
                <a:endParaRPr lang="sv-SE" dirty="0"/>
              </a:p>
              <a:p>
                <a14:m>
                  <m:oMath xmlns:m="http://schemas.openxmlformats.org/officeDocument/2006/math">
                    <m:r>
                      <a:rPr lang="sv-SE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sv-SE" dirty="0"/>
                  <a:t> is the film </a:t>
                </a:r>
                <a:r>
                  <a:rPr lang="sv-SE" dirty="0" err="1"/>
                  <a:t>thickness</a:t>
                </a:r>
                <a:endParaRPr lang="sv-SE" dirty="0"/>
              </a:p>
              <a:p>
                <a:r>
                  <a:rPr lang="sv-SE" dirty="0"/>
                  <a:t>A new </a:t>
                </a:r>
                <a:r>
                  <a:rPr lang="sv-SE" dirty="0" err="1"/>
                  <a:t>temperature</a:t>
                </a:r>
                <a:r>
                  <a:rPr lang="sv-SE" dirty="0"/>
                  <a:t> BC for </a:t>
                </a:r>
                <a:r>
                  <a:rPr lang="sv-SE" dirty="0" err="1"/>
                  <a:t>use</a:t>
                </a:r>
                <a:r>
                  <a:rPr lang="sv-SE" dirty="0"/>
                  <a:t> in gas, film and solid </a:t>
                </a:r>
                <a:r>
                  <a:rPr lang="sv-SE" dirty="0" err="1"/>
                  <a:t>domains</a:t>
                </a:r>
                <a:r>
                  <a:rPr lang="sv-SE" dirty="0"/>
                  <a:t> is </a:t>
                </a:r>
                <a:r>
                  <a:rPr lang="sv-SE" dirty="0" err="1"/>
                  <a:t>also</a:t>
                </a:r>
                <a:r>
                  <a:rPr lang="sv-SE" dirty="0"/>
                  <a:t> </a:t>
                </a:r>
                <a:r>
                  <a:rPr lang="sv-SE" dirty="0" err="1"/>
                  <a:t>implemented</a:t>
                </a:r>
                <a:endParaRPr lang="sv-SE" dirty="0"/>
              </a:p>
              <a:p>
                <a:r>
                  <a:rPr lang="sv-SE" dirty="0" err="1"/>
                  <a:t>Existing</a:t>
                </a:r>
                <a:r>
                  <a:rPr lang="sv-SE" dirty="0"/>
                  <a:t> </a:t>
                </a:r>
                <a:r>
                  <a:rPr lang="sv-SE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turbulentTemperatureCoupledBaffleMixed</a:t>
                </a:r>
                <a:r>
                  <a:rPr lang="sv-SE" dirty="0"/>
                  <a:t> is </a:t>
                </a:r>
                <a:r>
                  <a:rPr lang="sv-SE" dirty="0" err="1"/>
                  <a:t>extended</a:t>
                </a:r>
                <a:r>
                  <a:rPr lang="sv-SE" dirty="0"/>
                  <a:t> so </a:t>
                </a:r>
                <a:r>
                  <a:rPr lang="sv-SE" dirty="0" err="1"/>
                  <a:t>that</a:t>
                </a:r>
                <a:r>
                  <a:rPr lang="sv-SE" dirty="0"/>
                  <a:t> it </a:t>
                </a:r>
                <a:r>
                  <a:rPr lang="sv-SE" dirty="0" err="1"/>
                  <a:t>handles</a:t>
                </a:r>
                <a:r>
                  <a:rPr lang="sv-SE" dirty="0"/>
                  <a:t> </a:t>
                </a:r>
                <a:r>
                  <a:rPr lang="sv-SE" dirty="0" err="1"/>
                  <a:t>that</a:t>
                </a:r>
                <a:r>
                  <a:rPr lang="sv-SE" dirty="0"/>
                  <a:t> </a:t>
                </a:r>
                <a:r>
                  <a:rPr lang="sv-SE" dirty="0" err="1"/>
                  <a:t>some</a:t>
                </a:r>
                <a:r>
                  <a:rPr lang="sv-SE" dirty="0"/>
                  <a:t> part </a:t>
                </a:r>
                <a:r>
                  <a:rPr lang="sv-SE" dirty="0" err="1"/>
                  <a:t>of</a:t>
                </a:r>
                <a:r>
                  <a:rPr lang="sv-SE" dirty="0"/>
                  <a:t> the film </a:t>
                </a:r>
                <a:r>
                  <a:rPr lang="sv-SE" dirty="0" err="1"/>
                  <a:t>domain</a:t>
                </a:r>
                <a:r>
                  <a:rPr lang="sv-SE" dirty="0"/>
                  <a:t> </a:t>
                </a:r>
                <a:r>
                  <a:rPr lang="sv-SE" dirty="0" err="1"/>
                  <a:t>are</a:t>
                </a:r>
                <a:r>
                  <a:rPr lang="sv-SE" dirty="0"/>
                  <a:t> </a:t>
                </a:r>
                <a:r>
                  <a:rPr lang="sv-SE" dirty="0" err="1"/>
                  <a:t>covered</a:t>
                </a:r>
                <a:r>
                  <a:rPr lang="sv-SE" dirty="0"/>
                  <a:t> in a </a:t>
                </a:r>
                <a:r>
                  <a:rPr lang="sv-SE" dirty="0" err="1"/>
                  <a:t>liquid</a:t>
                </a:r>
                <a:r>
                  <a:rPr lang="sv-SE" dirty="0"/>
                  <a:t> film and </a:t>
                </a:r>
                <a:r>
                  <a:rPr lang="sv-SE" dirty="0" err="1"/>
                  <a:t>some</a:t>
                </a:r>
                <a:r>
                  <a:rPr lang="sv-SE" dirty="0"/>
                  <a:t> </a:t>
                </a:r>
                <a:r>
                  <a:rPr lang="sv-SE" dirty="0" err="1"/>
                  <a:t>are</a:t>
                </a:r>
                <a:r>
                  <a:rPr lang="sv-SE" dirty="0"/>
                  <a:t> </a:t>
                </a:r>
                <a:r>
                  <a:rPr lang="sv-SE" dirty="0" err="1"/>
                  <a:t>dry</a:t>
                </a:r>
                <a:endParaRPr lang="sv-S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93F45C-68DC-4F3E-B7BB-1C77C045D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3"/>
                <a:ext cx="8229600" cy="3845021"/>
              </a:xfrm>
              <a:blipFill>
                <a:blip r:embed="rId2"/>
                <a:stretch>
                  <a:fillRect l="-444" t="-95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651BA-30C6-4F06-A2DD-33FE0E6F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80699-F02E-4D6B-BA8C-D1ABB3F0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17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D32DF-90D2-430F-9104-BABA5DEE0D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ECFCE0-175B-4D05-A456-23404274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Heat transfer – present </a:t>
            </a:r>
            <a:r>
              <a:rPr lang="sv-SE" dirty="0" err="1"/>
              <a:t>work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89E150-E2B2-4950-AE03-2B0FB8CF5175}"/>
                  </a:ext>
                </a:extLst>
              </p:cNvPr>
              <p:cNvSpPr txBox="1"/>
              <p:nvPr/>
            </p:nvSpPr>
            <p:spPr>
              <a:xfrm>
                <a:off x="1979712" y="2276872"/>
                <a:ext cx="6233886" cy="551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solid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type m:val="lin"/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d>
                        <m:d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sv-SE" b="0" i="0" smtClean="0">
                                  <a:latin typeface="Cambria Math" panose="02040503050406030204" pitchFamily="18" charset="0"/>
                                </a:rPr>
                                <m:t>film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sv-SE" b="0" i="0" smtClean="0">
                                  <a:latin typeface="Cambria Math" panose="02040503050406030204" pitchFamily="18" charset="0"/>
                                </a:rPr>
                                <m:t>solid</m:t>
                              </m:r>
                            </m:sub>
                          </m:sSub>
                        </m:e>
                      </m:d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gas</m:t>
                          </m:r>
                        </m:sub>
                      </m:sSub>
                      <m:r>
                        <a:rPr lang="sv-S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sSub>
                            <m:sSub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type m:val="lin"/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sv-SE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>
                              <a:latin typeface="Cambria Math" panose="02040503050406030204" pitchFamily="18" charset="0"/>
                            </a:rPr>
                            <m:t>film</m:t>
                          </m:r>
                        </m:sub>
                      </m:sSub>
                      <m:r>
                        <a:rPr lang="sv-SE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gas</m:t>
                          </m:r>
                        </m:sub>
                      </m:sSub>
                      <m:r>
                        <a:rPr lang="sv-S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89E150-E2B2-4950-AE03-2B0FB8CF5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276872"/>
                <a:ext cx="6233886" cy="551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1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B26BC8-A057-414D-A72E-3AFECC698B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Stock </a:t>
                </a:r>
                <a:r>
                  <a:rPr lang="en-US" dirty="0" err="1"/>
                  <a:t>OpenFOAM</a:t>
                </a:r>
                <a:r>
                  <a:rPr lang="en-US" dirty="0"/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surfaceFilmModel</a:t>
                </a:r>
                <a:r>
                  <a:rPr lang="en-US" dirty="0"/>
                  <a:t> only supports evaporation and boiling</a:t>
                </a:r>
              </a:p>
              <a:p>
                <a:r>
                  <a:rPr lang="en-US" dirty="0"/>
                  <a:t>The stock evaporation model is based on a Sherwood number relation that is analogous to the Nusselt number relation for the heat transfer coefficient</a:t>
                </a:r>
              </a:p>
              <a:p>
                <a:r>
                  <a:rPr lang="en-US" dirty="0"/>
                  <a:t>The stock evaporation model requires a characteristic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to be specified</a:t>
                </a:r>
              </a:p>
              <a:p>
                <a:r>
                  <a:rPr lang="en-US" dirty="0"/>
                  <a:t>In the present work we implement </a:t>
                </a:r>
                <a:r>
                  <a:rPr lang="en-US" dirty="0" err="1"/>
                  <a:t>Raoult’s</a:t>
                </a:r>
                <a:r>
                  <a:rPr lang="en-US" dirty="0"/>
                  <a:t> law that is based on partial pressures</a:t>
                </a:r>
              </a:p>
              <a:p>
                <a:r>
                  <a:rPr lang="en-US" dirty="0"/>
                  <a:t>Basically, evaporation or condensation takes place if the specie concentration immediately above the film is higher or lower than in the nearest gas cell center.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B26BC8-A057-414D-A72E-3AFECC698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94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FF34C-35C1-4619-AB09-445A597C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88FE0-1F3F-4186-82DA-41905385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1B4F6-F7EF-45B2-A07F-60A5DCB441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8FF34E-91F4-44DA-BBC9-57801016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component</a:t>
            </a:r>
            <a:r>
              <a:rPr lang="sv-SE" dirty="0"/>
              <a:t> </a:t>
            </a:r>
            <a:r>
              <a:rPr lang="sv-SE" dirty="0" err="1"/>
              <a:t>phase</a:t>
            </a:r>
            <a:r>
              <a:rPr lang="sv-SE" dirty="0"/>
              <a:t> </a:t>
            </a:r>
            <a:r>
              <a:rPr lang="sv-SE" dirty="0" err="1"/>
              <a:t>change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83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BDC982-7C30-4E3B-B92B-1D7A5BB146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 dirty="0"/>
                  <a:t>Stock </a:t>
                </a:r>
                <a:r>
                  <a:rPr lang="sv-SE" dirty="0" err="1"/>
                  <a:t>OpenFOAM</a:t>
                </a:r>
                <a:r>
                  <a:rPr lang="sv-SE" dirty="0"/>
                  <a:t> </a:t>
                </a:r>
                <a:r>
                  <a:rPr lang="sv-SE" dirty="0" err="1"/>
                  <a:t>uses</a:t>
                </a:r>
                <a:r>
                  <a:rPr lang="sv-SE" dirty="0"/>
                  <a:t> a </a:t>
                </a:r>
                <a:r>
                  <a:rPr lang="sv-SE" dirty="0" err="1"/>
                  <a:t>simplified</a:t>
                </a:r>
                <a:r>
                  <a:rPr lang="sv-SE" dirty="0"/>
                  <a:t> </a:t>
                </a:r>
                <a:r>
                  <a:rPr lang="sv-SE" dirty="0" err="1"/>
                  <a:t>model</a:t>
                </a:r>
                <a:r>
                  <a:rPr lang="sv-SE" dirty="0"/>
                  <a:t> for the </a:t>
                </a:r>
                <a:r>
                  <a:rPr lang="sv-SE" dirty="0" err="1"/>
                  <a:t>momentum</a:t>
                </a:r>
                <a:r>
                  <a:rPr lang="sv-SE" dirty="0"/>
                  <a:t> </a:t>
                </a:r>
                <a:r>
                  <a:rPr lang="sv-SE" dirty="0" err="1"/>
                  <a:t>coupling</a:t>
                </a:r>
                <a:endParaRPr lang="sv-SE" dirty="0"/>
              </a:p>
              <a:p>
                <a:r>
                  <a:rPr lang="sv-SE" dirty="0"/>
                  <a:t>The </a:t>
                </a:r>
                <a:r>
                  <a:rPr lang="sv-SE" dirty="0" err="1"/>
                  <a:t>shear</a:t>
                </a:r>
                <a:r>
                  <a:rPr lang="sv-SE" dirty="0"/>
                  <a:t> stress in the film on the </a:t>
                </a:r>
                <a:r>
                  <a:rPr lang="sv-SE" dirty="0" err="1"/>
                  <a:t>surface</a:t>
                </a:r>
                <a:r>
                  <a:rPr lang="sv-SE" dirty="0"/>
                  <a:t> </a:t>
                </a:r>
                <a:r>
                  <a:rPr lang="sv-SE" dirty="0" err="1"/>
                  <a:t>against</a:t>
                </a:r>
                <a:r>
                  <a:rPr lang="sv-SE" dirty="0"/>
                  <a:t> the gas </a:t>
                </a:r>
                <a:r>
                  <a:rPr lang="sv-SE" dirty="0" err="1"/>
                  <a:t>domain</a:t>
                </a:r>
                <a:r>
                  <a:rPr lang="sv-SE" dirty="0"/>
                  <a:t> is stock </a:t>
                </a:r>
                <a:r>
                  <a:rPr lang="sv-SE" dirty="0" err="1"/>
                  <a:t>OpenFOAM</a:t>
                </a:r>
                <a:r>
                  <a:rPr lang="sv-SE" dirty="0"/>
                  <a:t>: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v-SE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v-SE" b="0" i="0" smtClean="0">
                            <a:latin typeface="Cambria Math" panose="02040503050406030204" pitchFamily="18" charset="0"/>
                          </a:rPr>
                          <m:t>gas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1" i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sv-SE" b="0" i="0" smtClean="0">
                                <a:latin typeface="Cambria Math" panose="02040503050406030204" pitchFamily="18" charset="0"/>
                              </a:rPr>
                              <m:t>gas</m:t>
                            </m:r>
                          </m:sub>
                        </m:s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1" i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sv-SE" b="0" i="0" smtClean="0">
                                <a:latin typeface="Cambria Math" panose="02040503050406030204" pitchFamily="18" charset="0"/>
                              </a:rPr>
                              <m:t>film</m:t>
                            </m:r>
                          </m:sub>
                        </m:sSub>
                      </m:e>
                    </m:d>
                  </m:oMath>
                </a14:m>
                <a:endParaRPr lang="sv-SE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v-SE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sv-SE" dirty="0"/>
                  <a:t> is a </a:t>
                </a:r>
                <a:r>
                  <a:rPr lang="sv-SE" dirty="0" err="1"/>
                  <a:t>user</a:t>
                </a:r>
                <a:r>
                  <a:rPr lang="sv-SE" dirty="0"/>
                  <a:t> </a:t>
                </a:r>
                <a:r>
                  <a:rPr lang="sv-SE" dirty="0" err="1"/>
                  <a:t>specified</a:t>
                </a:r>
                <a:r>
                  <a:rPr lang="sv-SE" dirty="0"/>
                  <a:t> </a:t>
                </a:r>
                <a:r>
                  <a:rPr lang="sv-SE" dirty="0" err="1"/>
                  <a:t>friction</a:t>
                </a:r>
                <a:r>
                  <a:rPr lang="sv-SE" dirty="0"/>
                  <a:t> </a:t>
                </a:r>
                <a:r>
                  <a:rPr lang="sv-SE" dirty="0" err="1"/>
                  <a:t>coefficient</a:t>
                </a:r>
                <a:endParaRPr lang="sv-SE" dirty="0"/>
              </a:p>
              <a:p>
                <a:r>
                  <a:rPr lang="sv-SE" dirty="0"/>
                  <a:t>In the present </a:t>
                </a:r>
                <a:r>
                  <a:rPr lang="sv-SE" dirty="0" err="1"/>
                  <a:t>work</a:t>
                </a:r>
                <a:r>
                  <a:rPr lang="sv-SE" dirty="0"/>
                  <a:t> </a:t>
                </a:r>
                <a:r>
                  <a:rPr lang="sv-SE" dirty="0" err="1"/>
                  <a:t>we</a:t>
                </a:r>
                <a:r>
                  <a:rPr lang="sv-SE" dirty="0"/>
                  <a:t> </a:t>
                </a:r>
                <a:r>
                  <a:rPr lang="sv-SE" dirty="0" err="1"/>
                  <a:t>instead</a:t>
                </a:r>
                <a:r>
                  <a:rPr lang="sv-SE" dirty="0"/>
                  <a:t> </a:t>
                </a:r>
                <a:r>
                  <a:rPr lang="sv-SE" dirty="0" err="1"/>
                  <a:t>use</a:t>
                </a:r>
                <a:r>
                  <a:rPr lang="sv-SE" dirty="0"/>
                  <a:t> </a:t>
                </a:r>
                <a:r>
                  <a:rPr lang="sv-SE" dirty="0" err="1"/>
                  <a:t>that</a:t>
                </a:r>
                <a:r>
                  <a:rPr lang="sv-SE" dirty="0"/>
                  <a:t> the </a:t>
                </a:r>
                <a:r>
                  <a:rPr lang="sv-SE" dirty="0" err="1"/>
                  <a:t>shear</a:t>
                </a:r>
                <a:r>
                  <a:rPr lang="sv-SE" dirty="0"/>
                  <a:t> stress </a:t>
                </a:r>
                <a:r>
                  <a:rPr lang="sv-SE" dirty="0" err="1"/>
                  <a:t>should</a:t>
                </a:r>
                <a:r>
                  <a:rPr lang="sv-SE" dirty="0"/>
                  <a:t> be </a:t>
                </a:r>
                <a:r>
                  <a:rPr lang="sv-SE" dirty="0" err="1"/>
                  <a:t>equal</a:t>
                </a:r>
                <a:r>
                  <a:rPr lang="sv-SE" dirty="0"/>
                  <a:t> on </a:t>
                </a:r>
                <a:r>
                  <a:rPr lang="sv-SE" dirty="0" err="1"/>
                  <a:t>both</a:t>
                </a:r>
                <a:r>
                  <a:rPr lang="sv-SE" dirty="0"/>
                  <a:t> sides </a:t>
                </a:r>
                <a:r>
                  <a:rPr lang="sv-SE" dirty="0" err="1"/>
                  <a:t>of</a:t>
                </a:r>
                <a:r>
                  <a:rPr lang="sv-SE" dirty="0"/>
                  <a:t> the film-gas interface</a:t>
                </a:r>
              </a:p>
              <a:p>
                <a:r>
                  <a:rPr lang="sv-SE" dirty="0" err="1"/>
                  <a:t>Once</a:t>
                </a:r>
                <a:r>
                  <a:rPr lang="sv-SE" dirty="0"/>
                  <a:t> </a:t>
                </a:r>
                <a:r>
                  <a:rPr lang="sv-SE" dirty="0" err="1"/>
                  <a:t>again</a:t>
                </a:r>
                <a:r>
                  <a:rPr lang="sv-SE" dirty="0"/>
                  <a:t>, </a:t>
                </a:r>
                <a:r>
                  <a:rPr lang="sv-SE" dirty="0" err="1"/>
                  <a:t>base</a:t>
                </a:r>
                <a:r>
                  <a:rPr lang="sv-SE" dirty="0"/>
                  <a:t> the implementation on </a:t>
                </a:r>
                <a:r>
                  <a:rPr lang="sv-SE" dirty="0" err="1"/>
                  <a:t>local</a:t>
                </a:r>
                <a:r>
                  <a:rPr lang="sv-SE" dirty="0"/>
                  <a:t> </a:t>
                </a:r>
                <a:r>
                  <a:rPr lang="sv-SE" dirty="0" err="1"/>
                  <a:t>balances</a:t>
                </a:r>
                <a:r>
                  <a:rPr lang="sv-SE" dirty="0"/>
                  <a:t> </a:t>
                </a:r>
                <a:r>
                  <a:rPr lang="sv-SE" dirty="0" err="1"/>
                  <a:t>instead</a:t>
                </a:r>
                <a:r>
                  <a:rPr lang="sv-SE" dirty="0"/>
                  <a:t> </a:t>
                </a:r>
                <a:r>
                  <a:rPr lang="sv-SE" dirty="0" err="1"/>
                  <a:t>of</a:t>
                </a:r>
                <a:r>
                  <a:rPr lang="sv-SE" dirty="0"/>
                  <a:t> global </a:t>
                </a:r>
                <a:r>
                  <a:rPr lang="sv-SE" dirty="0" err="1"/>
                  <a:t>coefficients</a:t>
                </a:r>
                <a:endParaRPr lang="sv-S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BDC982-7C30-4E3B-B92B-1D7A5BB146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809" r="-37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60A16-39A0-4E1E-B0CD-047645D8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15307-D4D8-4D29-9EE8-41C830C7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E2FB4-CC37-4986-A48E-412E15B375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78768A-381B-40DC-A007-E684575B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Momentum</a:t>
            </a:r>
            <a:r>
              <a:rPr lang="sv-SE" dirty="0"/>
              <a:t> </a:t>
            </a:r>
            <a:r>
              <a:rPr lang="sv-SE" dirty="0" err="1"/>
              <a:t>coupling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1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noProof="0" dirty="0" err="1">
                <a:solidFill>
                  <a:schemeClr val="bg1"/>
                </a:solidFill>
              </a:rPr>
              <a:t>Creo</a:t>
            </a:r>
            <a:r>
              <a:rPr lang="en-GB" noProof="0" dirty="0">
                <a:solidFill>
                  <a:schemeClr val="bg1"/>
                </a:solidFill>
              </a:rPr>
              <a:t> Dynamics – A New Way of Working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275860" y="5301208"/>
            <a:ext cx="2279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The synergy between our three business areas helps us maintain state-of-the-art knowledge, so that we can provide our customers with the very best specialist technical services.</a:t>
            </a:r>
            <a:endParaRPr lang="sv-SE" sz="1200" dirty="0">
              <a:solidFill>
                <a:schemeClr val="bg1"/>
              </a:solidFill>
              <a:latin typeface="CubeOT"/>
              <a:cs typeface="Courier New" panose="02070309020205020404" pitchFamily="49" charset="0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0" y="1102668"/>
            <a:ext cx="9144000" cy="5737051"/>
            <a:chOff x="-612576" y="1123949"/>
            <a:chExt cx="9144000" cy="5737051"/>
          </a:xfrm>
        </p:grpSpPr>
        <p:pic>
          <p:nvPicPr>
            <p:cNvPr id="1026" name="Picture 2" descr="\\linfs02\linfs01\Files\CreoDynamics\Webb4.0_2014\Bilder\Testsite\FrontPage\windturbin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8" t="3265" r="11148" b="13406"/>
            <a:stretch/>
          </p:blipFill>
          <p:spPr bwMode="auto">
            <a:xfrm>
              <a:off x="-612576" y="1123949"/>
              <a:ext cx="9144000" cy="5737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ontent Placeholder 1"/>
            <p:cNvSpPr txBox="1">
              <a:spLocks/>
            </p:cNvSpPr>
            <p:nvPr/>
          </p:nvSpPr>
          <p:spPr>
            <a:xfrm rot="18355928">
              <a:off x="3622772" y="3866171"/>
              <a:ext cx="1320388" cy="33909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Symbol" pitchFamily="18" charset="2"/>
                <a:buNone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363538" indent="-163513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‐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9750" indent="-163513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4375" indent="-1524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3288" indent="-141288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‐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bg1"/>
                  </a:solidFill>
                  <a:latin typeface="CubeOT-Bold"/>
                </a:rPr>
                <a:t>Consulting</a:t>
              </a:r>
              <a:endParaRPr lang="en-US" sz="2000" dirty="0">
                <a:solidFill>
                  <a:schemeClr val="bg1"/>
                </a:solidFill>
                <a:latin typeface="CubeOT-Bold"/>
              </a:endParaRPr>
            </a:p>
          </p:txBody>
        </p:sp>
        <p:sp>
          <p:nvSpPr>
            <p:cNvPr id="12" name="Content Placeholder 1"/>
            <p:cNvSpPr txBox="1">
              <a:spLocks/>
            </p:cNvSpPr>
            <p:nvPr/>
          </p:nvSpPr>
          <p:spPr>
            <a:xfrm rot="16812234">
              <a:off x="4274425" y="2001480"/>
              <a:ext cx="1173375" cy="33909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Symbol" pitchFamily="18" charset="2"/>
                <a:buNone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363538" indent="-163513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‐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9750" indent="-163513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4375" indent="-1524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3288" indent="-141288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‐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bg1"/>
                  </a:solidFill>
                  <a:latin typeface="CubeOT-Bold"/>
                </a:rPr>
                <a:t>Research</a:t>
              </a:r>
              <a:endParaRPr lang="en-US" dirty="0">
                <a:solidFill>
                  <a:schemeClr val="bg1"/>
                </a:solidFill>
                <a:latin typeface="CubeOT-Bold"/>
              </a:endParaRPr>
            </a:p>
          </p:txBody>
        </p:sp>
        <p:sp>
          <p:nvSpPr>
            <p:cNvPr id="13" name="Content Placeholder 1"/>
            <p:cNvSpPr txBox="1">
              <a:spLocks/>
            </p:cNvSpPr>
            <p:nvPr/>
          </p:nvSpPr>
          <p:spPr>
            <a:xfrm rot="21037300">
              <a:off x="5678885" y="2060370"/>
              <a:ext cx="1217951" cy="33909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Symbol" pitchFamily="18" charset="2"/>
                <a:buNone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363538" indent="-163513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‐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9750" indent="-163513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4375" indent="-1524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3288" indent="-141288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‐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bg1"/>
                  </a:solidFill>
                  <a:latin typeface="CubeOT-Bold"/>
                </a:rPr>
                <a:t>Innovation</a:t>
              </a:r>
              <a:endParaRPr lang="en-US" dirty="0">
                <a:solidFill>
                  <a:schemeClr val="bg1"/>
                </a:solidFill>
                <a:latin typeface="CubeOT-Bold"/>
              </a:endParaRPr>
            </a:p>
          </p:txBody>
        </p:sp>
      </p:grpSp>
      <p:sp>
        <p:nvSpPr>
          <p:cNvPr id="14" name="TextBox 11"/>
          <p:cNvSpPr txBox="1"/>
          <p:nvPr/>
        </p:nvSpPr>
        <p:spPr>
          <a:xfrm>
            <a:off x="457200" y="1563584"/>
            <a:ext cx="4150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600" dirty="0" err="1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Providing</a:t>
            </a:r>
            <a:r>
              <a:rPr lang="sv-SE" sz="1600" dirty="0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 </a:t>
            </a:r>
            <a:r>
              <a:rPr lang="sv-SE" sz="1600" dirty="0" err="1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state</a:t>
            </a:r>
            <a:r>
              <a:rPr lang="sv-SE" sz="1600" dirty="0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-</a:t>
            </a:r>
            <a:r>
              <a:rPr lang="sv-SE" sz="1600" dirty="0" err="1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of</a:t>
            </a:r>
            <a:r>
              <a:rPr lang="sv-SE" sz="1600" dirty="0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-the-art specialist </a:t>
            </a:r>
            <a:r>
              <a:rPr lang="sv-SE" sz="1600" dirty="0" err="1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consulting</a:t>
            </a:r>
            <a:r>
              <a:rPr lang="sv-SE" sz="1600" dirty="0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 services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sv-SE" sz="1600" dirty="0">
              <a:solidFill>
                <a:schemeClr val="bg1"/>
              </a:solidFill>
              <a:latin typeface="CubeOT"/>
              <a:cs typeface="Courier New" panose="02070309020205020404" pitchFamily="49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Participation in 7 research </a:t>
            </a:r>
            <a:r>
              <a:rPr lang="sv-SE" sz="1600" dirty="0" err="1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projects</a:t>
            </a:r>
            <a:r>
              <a:rPr lang="sv-SE" sz="1600" dirty="0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 (Sweden &amp; EU)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sv-SE" sz="1600" dirty="0">
              <a:solidFill>
                <a:schemeClr val="bg1"/>
              </a:solidFill>
              <a:latin typeface="CubeOT"/>
              <a:cs typeface="Courier New" panose="02070309020205020404" pitchFamily="49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600" dirty="0" err="1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Documented</a:t>
            </a:r>
            <a:r>
              <a:rPr lang="sv-SE" sz="1600" dirty="0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 </a:t>
            </a:r>
            <a:r>
              <a:rPr lang="sv-SE" sz="1600" dirty="0" err="1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history</a:t>
            </a:r>
            <a:r>
              <a:rPr lang="sv-SE" sz="1600" dirty="0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 </a:t>
            </a:r>
            <a:r>
              <a:rPr lang="sv-SE" sz="1600" dirty="0" err="1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of</a:t>
            </a:r>
            <a:r>
              <a:rPr lang="sv-SE" sz="1600" dirty="0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 </a:t>
            </a:r>
            <a:r>
              <a:rPr lang="sv-SE" sz="1600" dirty="0" err="1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delivering</a:t>
            </a:r>
            <a:r>
              <a:rPr lang="sv-SE" sz="1600" dirty="0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 innovation, </a:t>
            </a:r>
            <a:r>
              <a:rPr lang="sv-SE" sz="1600" dirty="0" err="1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giving</a:t>
            </a:r>
            <a:r>
              <a:rPr lang="sv-SE" sz="1600" dirty="0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 </a:t>
            </a:r>
            <a:r>
              <a:rPr lang="sv-SE" sz="1600" dirty="0" err="1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customers</a:t>
            </a:r>
            <a:r>
              <a:rPr lang="sv-SE" sz="1600" dirty="0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 a </a:t>
            </a:r>
            <a:r>
              <a:rPr lang="sv-SE" sz="1600" dirty="0" err="1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competitive</a:t>
            </a:r>
            <a:r>
              <a:rPr lang="sv-SE" sz="1600" dirty="0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 </a:t>
            </a:r>
            <a:r>
              <a:rPr lang="sv-SE" sz="1600" dirty="0" err="1">
                <a:solidFill>
                  <a:schemeClr val="bg1"/>
                </a:solidFill>
                <a:latin typeface="CubeOT"/>
                <a:cs typeface="Courier New" panose="02070309020205020404" pitchFamily="49" charset="0"/>
              </a:rPr>
              <a:t>edge</a:t>
            </a:r>
            <a:endParaRPr lang="sv-SE" sz="1600" dirty="0">
              <a:solidFill>
                <a:schemeClr val="bg1"/>
              </a:solidFill>
              <a:latin typeface="CubeO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62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DB99B-FDA1-49CB-BA52-8333C39B4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parts of the supply system is simulated in this work – the end goal was to simulate a much larger part of the machine</a:t>
            </a:r>
          </a:p>
          <a:p>
            <a:r>
              <a:rPr lang="en-US" dirty="0"/>
              <a:t>URANS simulation</a:t>
            </a:r>
          </a:p>
          <a:p>
            <a:r>
              <a:rPr lang="en-US" dirty="0"/>
              <a:t>Mesh size is 770 </a:t>
            </a:r>
            <a:r>
              <a:rPr lang="en-US" dirty="0" err="1"/>
              <a:t>kCells</a:t>
            </a:r>
            <a:endParaRPr lang="en-US" dirty="0"/>
          </a:p>
          <a:p>
            <a:r>
              <a:rPr lang="en-US" dirty="0"/>
              <a:t>Simulated time is 42 s</a:t>
            </a:r>
          </a:p>
          <a:p>
            <a:r>
              <a:rPr lang="en-US" dirty="0"/>
              <a:t>Animation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03DAE-765E-48E4-9717-6A6E5818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35CA4-8D6C-4688-875F-D1434B29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20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111BF-29E9-4317-A4CB-EB91CF208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F334E8-AA03-43A8-8345-62F4C3D8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5150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0528C6-4D07-40D3-9E1F-2695955C9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The stock 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surfaceFilmModel</a:t>
            </a:r>
            <a:r>
              <a:rPr lang="sv-SE" dirty="0"/>
              <a:t>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extended</a:t>
            </a:r>
            <a:r>
              <a:rPr lang="sv-SE" dirty="0"/>
              <a:t> and </a:t>
            </a:r>
            <a:r>
              <a:rPr lang="sv-SE" dirty="0" err="1"/>
              <a:t>improved</a:t>
            </a:r>
            <a:r>
              <a:rPr lang="sv-SE" dirty="0"/>
              <a:t> to </a:t>
            </a:r>
            <a:r>
              <a:rPr lang="sv-SE" dirty="0" err="1"/>
              <a:t>suit</a:t>
            </a:r>
            <a:r>
              <a:rPr lang="sv-SE" dirty="0"/>
              <a:t> the </a:t>
            </a:r>
            <a:r>
              <a:rPr lang="sv-SE" dirty="0" err="1"/>
              <a:t>needs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Tetra Pak</a:t>
            </a:r>
          </a:p>
          <a:p>
            <a:r>
              <a:rPr lang="sv-SE" dirty="0"/>
              <a:t>A new </a:t>
            </a:r>
            <a:r>
              <a:rPr lang="sv-SE" dirty="0" err="1"/>
              <a:t>solver</a:t>
            </a:r>
            <a:r>
              <a:rPr lang="sv-SE" dirty="0"/>
              <a:t>, 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chtMultiRegionFilmFoam</a:t>
            </a:r>
            <a:r>
              <a:rPr lang="sv-SE" dirty="0"/>
              <a:t>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created</a:t>
            </a:r>
            <a:r>
              <a:rPr lang="sv-SE" dirty="0"/>
              <a:t> for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new film </a:t>
            </a:r>
            <a:r>
              <a:rPr lang="sv-SE" dirty="0" err="1"/>
              <a:t>model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8304E-2043-4DCB-A7E6-8EF67F35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D751F-1FB0-4652-9FC4-A71C3394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21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480E6-92AE-4AB1-AFC6-7A10F6085B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02D984-EAEC-4ED7-9949-92096C15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Concluding</a:t>
            </a:r>
            <a:r>
              <a:rPr lang="sv-SE" dirty="0"/>
              <a:t> </a:t>
            </a:r>
            <a:r>
              <a:rPr lang="sv-SE" dirty="0" err="1"/>
              <a:t>remarks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92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5CA1A2-2673-4B49-BEB8-88CDB2DA7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Contact </a:t>
            </a:r>
            <a:r>
              <a:rPr lang="sv-SE" dirty="0" err="1"/>
              <a:t>angle</a:t>
            </a:r>
            <a:r>
              <a:rPr lang="sv-SE" dirty="0"/>
              <a:t> </a:t>
            </a:r>
            <a:r>
              <a:rPr lang="sv-SE" dirty="0" err="1"/>
              <a:t>forces</a:t>
            </a:r>
            <a:endParaRPr lang="sv-SE" dirty="0"/>
          </a:p>
          <a:p>
            <a:r>
              <a:rPr lang="sv-SE" dirty="0" err="1"/>
              <a:t>Thermocapillary</a:t>
            </a:r>
            <a:r>
              <a:rPr lang="sv-SE" dirty="0"/>
              <a:t> </a:t>
            </a:r>
            <a:r>
              <a:rPr lang="sv-SE" dirty="0" err="1"/>
              <a:t>forces</a:t>
            </a:r>
            <a:endParaRPr lang="sv-SE" dirty="0"/>
          </a:p>
          <a:p>
            <a:r>
              <a:rPr lang="sv-SE" dirty="0" err="1"/>
              <a:t>Radiation</a:t>
            </a:r>
            <a:r>
              <a:rPr lang="sv-SE" dirty="0"/>
              <a:t> support</a:t>
            </a:r>
          </a:p>
          <a:p>
            <a:r>
              <a:rPr lang="sv-SE" dirty="0" err="1"/>
              <a:t>Curvature</a:t>
            </a:r>
            <a:r>
              <a:rPr lang="sv-SE" dirty="0"/>
              <a:t> separation</a:t>
            </a:r>
          </a:p>
          <a:p>
            <a:r>
              <a:rPr lang="sv-SE" dirty="0" err="1"/>
              <a:t>Dripping</a:t>
            </a:r>
            <a:r>
              <a:rPr lang="sv-SE" dirty="0"/>
              <a:t> </a:t>
            </a:r>
            <a:r>
              <a:rPr lang="sv-SE" dirty="0" err="1"/>
              <a:t>injection</a:t>
            </a:r>
            <a:endParaRPr lang="sv-SE" dirty="0"/>
          </a:p>
          <a:p>
            <a:r>
              <a:rPr lang="sv-SE" dirty="0" err="1"/>
              <a:t>Impingement</a:t>
            </a:r>
            <a:r>
              <a:rPr lang="sv-SE" dirty="0"/>
              <a:t> </a:t>
            </a:r>
          </a:p>
          <a:p>
            <a:r>
              <a:rPr lang="sv-SE" dirty="0" err="1"/>
              <a:t>Capillary</a:t>
            </a:r>
            <a:r>
              <a:rPr lang="sv-SE" dirty="0"/>
              <a:t> </a:t>
            </a:r>
            <a:r>
              <a:rPr lang="sv-SE" dirty="0" err="1"/>
              <a:t>pressure</a:t>
            </a:r>
            <a:endParaRPr lang="sv-SE" dirty="0"/>
          </a:p>
          <a:p>
            <a:r>
              <a:rPr lang="sv-SE" dirty="0"/>
              <a:t>Gas-</a:t>
            </a:r>
            <a:r>
              <a:rPr lang="sv-SE" dirty="0" err="1"/>
              <a:t>phase</a:t>
            </a:r>
            <a:r>
              <a:rPr lang="sv-SE" dirty="0"/>
              <a:t> </a:t>
            </a:r>
            <a:r>
              <a:rPr lang="sv-SE" dirty="0" err="1"/>
              <a:t>pressure</a:t>
            </a:r>
            <a:endParaRPr lang="sv-SE" dirty="0"/>
          </a:p>
          <a:p>
            <a:r>
              <a:rPr lang="sv-SE" dirty="0" err="1"/>
              <a:t>Gravity</a:t>
            </a:r>
            <a:r>
              <a:rPr lang="sv-SE" dirty="0"/>
              <a:t> force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8B447-A38E-406B-935D-DDD01DD60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A1E14-C04F-43C6-8BFE-986118E1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22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D18888-1632-41D9-939B-3EF831354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90A62D-3F07-495F-A587-59175382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Stock </a:t>
            </a:r>
            <a:r>
              <a:rPr lang="sv-SE" dirty="0" err="1"/>
              <a:t>OpenFOAM</a:t>
            </a:r>
            <a:r>
              <a:rPr lang="sv-SE" dirty="0"/>
              <a:t> </a:t>
            </a:r>
            <a:r>
              <a:rPr lang="sv-SE" dirty="0" err="1"/>
              <a:t>capabilities</a:t>
            </a:r>
            <a:r>
              <a:rPr lang="sv-SE" dirty="0"/>
              <a:t> – </a:t>
            </a:r>
            <a:br>
              <a:rPr lang="sv-SE" dirty="0"/>
            </a:br>
            <a:r>
              <a:rPr lang="sv-SE" dirty="0" err="1"/>
              <a:t>Exisiting</a:t>
            </a:r>
            <a:r>
              <a:rPr lang="sv-SE" dirty="0"/>
              <a:t> features</a:t>
            </a:r>
          </a:p>
        </p:txBody>
      </p:sp>
    </p:spTree>
    <p:extLst>
      <p:ext uri="{BB962C8B-B14F-4D97-AF65-F5344CB8AC3E}">
        <p14:creationId xmlns:p14="http://schemas.microsoft.com/office/powerpoint/2010/main" val="32956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\\linfs02\linfs01\Files\CreoDynamics\Webb4.0_2014\Bilder\Testsite\carbon-fiber-sheet_supercloseu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" b="11290"/>
          <a:stretch/>
        </p:blipFill>
        <p:spPr bwMode="auto">
          <a:xfrm>
            <a:off x="148325" y="4883082"/>
            <a:ext cx="4140849" cy="18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noProof="0" dirty="0" err="1">
                <a:solidFill>
                  <a:schemeClr val="bg1"/>
                </a:solidFill>
              </a:rPr>
              <a:t>Creo</a:t>
            </a:r>
            <a:r>
              <a:rPr lang="en-GB" b="1" noProof="0" dirty="0">
                <a:solidFill>
                  <a:schemeClr val="bg1"/>
                </a:solidFill>
              </a:rPr>
              <a:t> Dynamics – Competence Areas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148326" y="3020303"/>
            <a:ext cx="4151601" cy="1816164"/>
            <a:chOff x="4932041" y="3025527"/>
            <a:chExt cx="4151601" cy="1816164"/>
          </a:xfrm>
        </p:grpSpPr>
        <p:grpSp>
          <p:nvGrpSpPr>
            <p:cNvPr id="24" name="Grupp 23"/>
            <p:cNvGrpSpPr/>
            <p:nvPr/>
          </p:nvGrpSpPr>
          <p:grpSpPr>
            <a:xfrm>
              <a:off x="4932041" y="3025527"/>
              <a:ext cx="4140849" cy="1816164"/>
              <a:chOff x="4572000" y="1585567"/>
              <a:chExt cx="4140849" cy="1816164"/>
            </a:xfrm>
          </p:grpSpPr>
          <p:pic>
            <p:nvPicPr>
              <p:cNvPr id="25" name="Picture 2" descr="\\linfs02\linfs01\Files\CreoDynamics\Webb4.0_2014\Bilder\Testsite\Desert_Road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252" b="11267"/>
              <a:stretch/>
            </p:blipFill>
            <p:spPr bwMode="auto">
              <a:xfrm>
                <a:off x="4572000" y="1585567"/>
                <a:ext cx="4140849" cy="1816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\\linfs02\linfs01\Files\CreoDynamics\Webb4.0_2014\Bilder\Testsite\f1car_frontview_transparent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00" t="4464" r="12413" b="2390"/>
              <a:stretch/>
            </p:blipFill>
            <p:spPr bwMode="auto">
              <a:xfrm>
                <a:off x="6043346" y="1585567"/>
                <a:ext cx="2576358" cy="1816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TextBox 11"/>
            <p:cNvSpPr txBox="1"/>
            <p:nvPr/>
          </p:nvSpPr>
          <p:spPr>
            <a:xfrm>
              <a:off x="4932041" y="3748943"/>
              <a:ext cx="4151601" cy="36933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>
                  <a:latin typeface="CubeOT-Bold"/>
                  <a:cs typeface="Courier New" panose="02070309020205020404" pitchFamily="49" charset="0"/>
                </a:rPr>
                <a:t>Fluid Mechanics / CFD</a:t>
              </a:r>
              <a:endParaRPr lang="sv-SE" dirty="0">
                <a:latin typeface="CubeOT-Bold"/>
                <a:cs typeface="Courier New" panose="02070309020205020404" pitchFamily="49" charset="0"/>
              </a:endParaRPr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148324" y="1194078"/>
            <a:ext cx="4140851" cy="1772497"/>
            <a:chOff x="4932039" y="1199302"/>
            <a:chExt cx="4140851" cy="1772497"/>
          </a:xfrm>
        </p:grpSpPr>
        <p:grpSp>
          <p:nvGrpSpPr>
            <p:cNvPr id="5" name="Grupp 4"/>
            <p:cNvGrpSpPr/>
            <p:nvPr/>
          </p:nvGrpSpPr>
          <p:grpSpPr>
            <a:xfrm>
              <a:off x="4932041" y="1199302"/>
              <a:ext cx="4140849" cy="1772497"/>
              <a:chOff x="4743857" y="1199302"/>
              <a:chExt cx="4140849" cy="1772497"/>
            </a:xfrm>
          </p:grpSpPr>
          <p:pic>
            <p:nvPicPr>
              <p:cNvPr id="2052" name="Picture 4" descr="\\linfs02\linfs01\Files\CreoDynamics\Webb4.0_2014\Bilder\Testsite\saab2000_wikipedia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61" b="21965"/>
              <a:stretch/>
            </p:blipFill>
            <p:spPr bwMode="auto">
              <a:xfrm>
                <a:off x="4743857" y="1199302"/>
                <a:ext cx="4140849" cy="1772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3" name="Picture 5" descr="\\linfs02\linfs01\Files\CreoDynamics\Webb4.0_2014\Bilder\Testsite\saab2000_onlynoisefield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96" t="31635" r="43164" b="39844"/>
              <a:stretch/>
            </p:blipFill>
            <p:spPr bwMode="auto">
              <a:xfrm>
                <a:off x="5194615" y="1551354"/>
                <a:ext cx="1882807" cy="833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TextBox 11"/>
            <p:cNvSpPr txBox="1"/>
            <p:nvPr/>
          </p:nvSpPr>
          <p:spPr>
            <a:xfrm>
              <a:off x="4932039" y="1900884"/>
              <a:ext cx="4140850" cy="36933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err="1">
                  <a:latin typeface="CubeOT-Bold"/>
                  <a:cs typeface="Courier New" panose="02070309020205020404" pitchFamily="49" charset="0"/>
                </a:rPr>
                <a:t>Acoustics</a:t>
              </a:r>
              <a:endParaRPr lang="sv-SE" dirty="0">
                <a:latin typeface="CubeOT-Bold"/>
                <a:cs typeface="Courier New" panose="02070309020205020404" pitchFamily="49" charset="0"/>
              </a:endParaRPr>
            </a:p>
          </p:txBody>
        </p:sp>
      </p:grpSp>
      <p:sp>
        <p:nvSpPr>
          <p:cNvPr id="48" name="TextBox 11"/>
          <p:cNvSpPr txBox="1"/>
          <p:nvPr/>
        </p:nvSpPr>
        <p:spPr>
          <a:xfrm>
            <a:off x="4572000" y="1315297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>
                <a:latin typeface="CubeOT"/>
                <a:cs typeface="Courier New" panose="02070309020205020404" pitchFamily="49" charset="0"/>
              </a:rPr>
              <a:t>Pioneering in Active Noise Control systems for aerospace &amp; automotive applications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sv-SE" sz="1200">
              <a:latin typeface="CubeOT"/>
              <a:cs typeface="Courier New" panose="02070309020205020404" pitchFamily="49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>
                <a:latin typeface="CubeOT"/>
                <a:cs typeface="Courier New" panose="02070309020205020404" pitchFamily="49" charset="0"/>
              </a:rPr>
              <a:t>Keep informative sound, attenuate irritating sound &amp; amplify impressive sound</a:t>
            </a:r>
            <a:endParaRPr lang="sv-SE" sz="1200" dirty="0">
              <a:latin typeface="CubeOT"/>
              <a:cs typeface="Courier New" panose="02070309020205020404" pitchFamily="49" charset="0"/>
            </a:endParaRPr>
          </a:p>
        </p:txBody>
      </p:sp>
      <p:sp>
        <p:nvSpPr>
          <p:cNvPr id="49" name="TextBox 11"/>
          <p:cNvSpPr txBox="1"/>
          <p:nvPr/>
        </p:nvSpPr>
        <p:spPr>
          <a:xfrm>
            <a:off x="4572000" y="3143553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 err="1">
                <a:latin typeface="CubeOT"/>
                <a:cs typeface="Courier New" panose="02070309020205020404" pitchFamily="49" charset="0"/>
              </a:rPr>
              <a:t>Solving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flow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 problems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using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 CFD or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analytical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methods</a:t>
            </a:r>
            <a:endParaRPr lang="sv-SE" sz="1200" dirty="0">
              <a:latin typeface="CubeOT"/>
              <a:cs typeface="Courier New" panose="02070309020205020404" pitchFamily="49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sv-SE" sz="1200" dirty="0">
              <a:latin typeface="CubeOT"/>
              <a:cs typeface="Courier New" panose="02070309020205020404" pitchFamily="49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 err="1">
                <a:latin typeface="CubeOT"/>
                <a:cs typeface="Courier New" panose="02070309020205020404" pitchFamily="49" charset="0"/>
              </a:rPr>
              <a:t>External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flow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,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internal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flow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, heat transfer,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combustion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 etc.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sv-SE" sz="1200" dirty="0">
              <a:latin typeface="CubeOT"/>
              <a:cs typeface="Courier New" panose="02070309020205020404" pitchFamily="49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 err="1">
                <a:latin typeface="CubeOT"/>
                <a:cs typeface="Courier New" panose="02070309020205020404" pitchFamily="49" charset="0"/>
              </a:rPr>
              <a:t>Open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 source CFD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methodology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,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leveraging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our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 Formula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One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experience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 for leading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performance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 &amp;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cost</a:t>
            </a:r>
            <a:r>
              <a:rPr lang="sv-SE" sz="1200" dirty="0">
                <a:latin typeface="CubeOT"/>
                <a:cs typeface="Courier New" panose="02070309020205020404" pitchFamily="49" charset="0"/>
              </a:rPr>
              <a:t> </a:t>
            </a:r>
            <a:r>
              <a:rPr lang="sv-SE" sz="1200" dirty="0" err="1">
                <a:latin typeface="CubeOT"/>
                <a:cs typeface="Courier New" panose="02070309020205020404" pitchFamily="49" charset="0"/>
              </a:rPr>
              <a:t>efficiency</a:t>
            </a:r>
            <a:endParaRPr lang="sv-SE" sz="1200" dirty="0">
              <a:latin typeface="CubeOT"/>
              <a:cs typeface="Courier New" panose="02070309020205020404" pitchFamily="49" charset="0"/>
            </a:endParaRPr>
          </a:p>
        </p:txBody>
      </p:sp>
      <p:sp>
        <p:nvSpPr>
          <p:cNvPr id="50" name="TextBox 11"/>
          <p:cNvSpPr txBox="1"/>
          <p:nvPr/>
        </p:nvSpPr>
        <p:spPr>
          <a:xfrm>
            <a:off x="4572000" y="5021637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>
                <a:latin typeface="CubeOT"/>
                <a:cs typeface="Courier New" panose="02070309020205020404" pitchFamily="49" charset="0"/>
              </a:rPr>
              <a:t>Building intelligence into composite structures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sv-SE" sz="1200">
              <a:latin typeface="CubeOT"/>
              <a:cs typeface="Courier New" panose="02070309020205020404" pitchFamily="49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>
                <a:latin typeface="CubeOT"/>
                <a:cs typeface="Courier New" panose="02070309020205020404" pitchFamily="49" charset="0"/>
              </a:rPr>
              <a:t>Health monitoring, load/temperature sensing, efficient NDT methods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sv-SE" sz="1200">
              <a:latin typeface="CubeOT"/>
              <a:cs typeface="Courier New" panose="02070309020205020404" pitchFamily="49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>
                <a:latin typeface="CubeOT"/>
                <a:cs typeface="Courier New" panose="02070309020205020404" pitchFamily="49" charset="0"/>
              </a:rPr>
              <a:t>Analysis &amp; optimization of lightweight structures</a:t>
            </a:r>
            <a:endParaRPr lang="sv-SE" sz="1200" dirty="0">
              <a:latin typeface="CubeOT"/>
              <a:cs typeface="Courier New" panose="02070309020205020404" pitchFamily="49" charset="0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148325" y="5643803"/>
            <a:ext cx="4151601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>
                <a:latin typeface="CubeOT-Bold"/>
                <a:cs typeface="Courier New" panose="02070309020205020404" pitchFamily="49" charset="0"/>
              </a:rPr>
              <a:t>Smart Structures</a:t>
            </a:r>
            <a:endParaRPr lang="sv-SE" dirty="0">
              <a:latin typeface="CubeOT-Bold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1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2BF36A-DA0B-446D-8770-5EF029378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075240" cy="4525963"/>
          </a:xfrm>
        </p:spPr>
        <p:txBody>
          <a:bodyPr/>
          <a:lstStyle/>
          <a:p>
            <a:r>
              <a:rPr lang="en-US" dirty="0"/>
              <a:t>Tetra Pak filling machine sterilization, </a:t>
            </a:r>
            <a:br>
              <a:rPr lang="en-US" dirty="0"/>
            </a:br>
            <a:r>
              <a:rPr lang="en-US" dirty="0"/>
              <a:t>i.e. sterilization of the machine, not the product nor the package material</a:t>
            </a:r>
          </a:p>
          <a:p>
            <a:r>
              <a:rPr lang="en-US" dirty="0"/>
              <a:t>Gaseous hydrogen peroxide (H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) is used to kill bacteria</a:t>
            </a:r>
          </a:p>
          <a:p>
            <a:r>
              <a:rPr lang="en-US" dirty="0"/>
              <a:t>The hydrogen peroxide condensates </a:t>
            </a:r>
            <a:br>
              <a:rPr lang="en-US" dirty="0"/>
            </a:br>
            <a:r>
              <a:rPr lang="en-US" dirty="0"/>
              <a:t>inside the filling machine</a:t>
            </a:r>
          </a:p>
          <a:p>
            <a:r>
              <a:rPr lang="en-US" dirty="0"/>
              <a:t>At the end of the sterilization</a:t>
            </a:r>
            <a:br>
              <a:rPr lang="en-US" dirty="0"/>
            </a:br>
            <a:r>
              <a:rPr lang="en-US" dirty="0"/>
              <a:t>process, all hydrogen peroxide</a:t>
            </a:r>
            <a:br>
              <a:rPr lang="en-US" dirty="0"/>
            </a:br>
            <a:r>
              <a:rPr lang="en-US" dirty="0"/>
              <a:t>should be evaporated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0B0F97-57AC-4E71-8755-90960C33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301E4-23CB-4FB5-90D2-31C95B9F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42F5B-875E-4118-B22E-9F0CCE5BC8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1383DB-20B9-449C-AA4A-AC5ED3DA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</a:t>
            </a:r>
            <a:r>
              <a:rPr lang="sv-SE" dirty="0" err="1"/>
              <a:t>description</a:t>
            </a:r>
            <a:r>
              <a:rPr lang="sv-SE" dirty="0"/>
              <a:t> –</a:t>
            </a:r>
            <a:br>
              <a:rPr lang="sv-SE" dirty="0"/>
            </a:br>
            <a:r>
              <a:rPr lang="sv-SE" dirty="0" err="1"/>
              <a:t>Machine</a:t>
            </a:r>
            <a:r>
              <a:rPr lang="sv-SE" dirty="0"/>
              <a:t> sterilisation </a:t>
            </a:r>
            <a:r>
              <a:rPr lang="sv-SE" dirty="0" err="1"/>
              <a:t>using</a:t>
            </a:r>
            <a:r>
              <a:rPr lang="sv-SE" dirty="0"/>
              <a:t> hydrogen </a:t>
            </a:r>
            <a:r>
              <a:rPr lang="sv-SE" dirty="0" err="1"/>
              <a:t>peroxide</a:t>
            </a:r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872A6E-B6CC-41DC-B86D-9AB8CE5D7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67956"/>
            <a:ext cx="5868144" cy="43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7FDEC-6A47-4D96-BB5B-A797B1BF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5A4DC-1779-4F41-AB46-257E6787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3F202-42DD-4CB7-86EC-CBFEB515A3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E15802-ED7B-4CE8-92DA-349F75D3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</a:t>
            </a:r>
            <a:r>
              <a:rPr lang="sv-SE" dirty="0" err="1"/>
              <a:t>description</a:t>
            </a:r>
            <a:r>
              <a:rPr lang="sv-SE" dirty="0"/>
              <a:t> –</a:t>
            </a:r>
            <a:br>
              <a:rPr lang="sv-SE" dirty="0"/>
            </a:br>
            <a:r>
              <a:rPr lang="sv-SE" dirty="0" err="1"/>
              <a:t>Machine</a:t>
            </a:r>
            <a:r>
              <a:rPr lang="sv-SE" dirty="0"/>
              <a:t> sterilisation </a:t>
            </a:r>
            <a:r>
              <a:rPr lang="sv-SE" dirty="0" err="1"/>
              <a:t>using</a:t>
            </a:r>
            <a:r>
              <a:rPr lang="sv-SE" dirty="0"/>
              <a:t> hydrogen </a:t>
            </a:r>
            <a:r>
              <a:rPr lang="sv-SE" dirty="0" err="1"/>
              <a:t>peroxide</a:t>
            </a:r>
            <a:endParaRPr lang="sv-S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1F2F0F-AF30-4782-945D-389460A6893A}"/>
              </a:ext>
            </a:extLst>
          </p:cNvPr>
          <p:cNvSpPr/>
          <p:nvPr/>
        </p:nvSpPr>
        <p:spPr>
          <a:xfrm>
            <a:off x="1907704" y="2290564"/>
            <a:ext cx="5328592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A1C8E-F35A-43BF-A0D4-EF0438541D7B}"/>
              </a:ext>
            </a:extLst>
          </p:cNvPr>
          <p:cNvSpPr/>
          <p:nvPr/>
        </p:nvSpPr>
        <p:spPr>
          <a:xfrm>
            <a:off x="1907704" y="3298676"/>
            <a:ext cx="5328592" cy="2722612"/>
          </a:xfrm>
          <a:prstGeom prst="rect">
            <a:avLst/>
          </a:prstGeom>
          <a:solidFill>
            <a:srgbClr val="FF0000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461194-2DA8-4170-AAE6-4FE16B6CD8C5}"/>
              </a:ext>
            </a:extLst>
          </p:cNvPr>
          <p:cNvSpPr txBox="1"/>
          <p:nvPr/>
        </p:nvSpPr>
        <p:spPr>
          <a:xfrm>
            <a:off x="3049200" y="2506588"/>
            <a:ext cx="245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Pipe</a:t>
            </a:r>
            <a:r>
              <a:rPr lang="sv-SE" dirty="0"/>
              <a:t> – solid – </a:t>
            </a:r>
            <a:r>
              <a:rPr lang="sv-SE" dirty="0" err="1"/>
              <a:t>cold</a:t>
            </a:r>
            <a:r>
              <a:rPr lang="sv-SE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8F635B-0742-4793-907B-D8B6C3A7F711}"/>
              </a:ext>
            </a:extLst>
          </p:cNvPr>
          <p:cNvSpPr txBox="1"/>
          <p:nvPr/>
        </p:nvSpPr>
        <p:spPr>
          <a:xfrm>
            <a:off x="3049200" y="4504222"/>
            <a:ext cx="310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Air + H</a:t>
            </a:r>
            <a:r>
              <a:rPr lang="sv-SE" baseline="-25000" dirty="0"/>
              <a:t>2</a:t>
            </a:r>
            <a:r>
              <a:rPr lang="sv-SE" dirty="0"/>
              <a:t>O</a:t>
            </a:r>
            <a:r>
              <a:rPr lang="sv-SE" baseline="-25000" dirty="0"/>
              <a:t>2</a:t>
            </a:r>
            <a:r>
              <a:rPr lang="sv-SE" dirty="0"/>
              <a:t> + H</a:t>
            </a:r>
            <a:r>
              <a:rPr lang="sv-SE" baseline="-25000" dirty="0"/>
              <a:t>2</a:t>
            </a:r>
            <a:r>
              <a:rPr lang="sv-SE" dirty="0"/>
              <a:t>O – gas – hot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D9B8645-83A9-4C00-A304-713233265FAE}"/>
              </a:ext>
            </a:extLst>
          </p:cNvPr>
          <p:cNvCxnSpPr/>
          <p:nvPr/>
        </p:nvCxnSpPr>
        <p:spPr>
          <a:xfrm>
            <a:off x="3131840" y="5458916"/>
            <a:ext cx="2664296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1C4883D-B557-4B97-8365-32AC338201DB}"/>
              </a:ext>
            </a:extLst>
          </p:cNvPr>
          <p:cNvSpPr txBox="1"/>
          <p:nvPr/>
        </p:nvSpPr>
        <p:spPr>
          <a:xfrm>
            <a:off x="4026624" y="55123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Flow</a:t>
            </a:r>
            <a:endParaRPr lang="sv-S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339BFB-64C8-4D5B-85FF-EED4CA51C9E9}"/>
              </a:ext>
            </a:extLst>
          </p:cNvPr>
          <p:cNvSpPr txBox="1"/>
          <p:nvPr/>
        </p:nvSpPr>
        <p:spPr>
          <a:xfrm>
            <a:off x="1907704" y="148478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Phase</a:t>
            </a:r>
            <a:r>
              <a:rPr lang="sv-SE" dirty="0"/>
              <a:t> 0: Initial </a:t>
            </a:r>
            <a:r>
              <a:rPr lang="sv-SE" dirty="0" err="1"/>
              <a:t>condition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687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7FDEC-6A47-4D96-BB5B-A797B1BF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/>
              <a:pPr/>
              <a:t>2017-11-15</a:t>
            </a:fld>
            <a:endParaRPr lang="en-GB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5A4DC-1779-4F41-AB46-257E6787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11ED7F-604D-4B6D-ADB9-C67E1E5337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E15802-ED7B-4CE8-92DA-349F75D3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Problem description –</a:t>
            </a:r>
            <a:br>
              <a:rPr lang="sv-SE"/>
            </a:br>
            <a:r>
              <a:rPr lang="sv-SE"/>
              <a:t>Machine sterilisation using hydrogen peroxide</a:t>
            </a:r>
            <a:endParaRPr lang="sv-S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DD0E0-ECA3-4179-AB67-8A65B07DBF5A}"/>
              </a:ext>
            </a:extLst>
          </p:cNvPr>
          <p:cNvSpPr/>
          <p:nvPr/>
        </p:nvSpPr>
        <p:spPr>
          <a:xfrm>
            <a:off x="1907704" y="2290564"/>
            <a:ext cx="5328592" cy="1008112"/>
          </a:xfrm>
          <a:prstGeom prst="rect">
            <a:avLst/>
          </a:prstGeom>
          <a:solidFill>
            <a:srgbClr val="00B0F0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78B959-0B7C-44C9-A992-E5EC72B23AD5}"/>
              </a:ext>
            </a:extLst>
          </p:cNvPr>
          <p:cNvSpPr/>
          <p:nvPr/>
        </p:nvSpPr>
        <p:spPr>
          <a:xfrm>
            <a:off x="1907704" y="3951142"/>
            <a:ext cx="5328592" cy="2070146"/>
          </a:xfrm>
          <a:prstGeom prst="rect">
            <a:avLst/>
          </a:prstGeom>
          <a:solidFill>
            <a:srgbClr val="FF0000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8A571-8E30-4290-AF77-7A33BFE45A21}"/>
              </a:ext>
            </a:extLst>
          </p:cNvPr>
          <p:cNvSpPr txBox="1"/>
          <p:nvPr/>
        </p:nvSpPr>
        <p:spPr>
          <a:xfrm>
            <a:off x="3049200" y="2506588"/>
            <a:ext cx="245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Pipe</a:t>
            </a:r>
            <a:r>
              <a:rPr lang="sv-SE" dirty="0"/>
              <a:t> – solid – </a:t>
            </a:r>
            <a:r>
              <a:rPr lang="sv-SE" dirty="0" err="1"/>
              <a:t>cold</a:t>
            </a:r>
            <a:r>
              <a:rPr lang="sv-SE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AF439-3D36-4728-9D3C-DE9A0B758ECE}"/>
              </a:ext>
            </a:extLst>
          </p:cNvPr>
          <p:cNvSpPr txBox="1"/>
          <p:nvPr/>
        </p:nvSpPr>
        <p:spPr>
          <a:xfrm>
            <a:off x="3049200" y="4504222"/>
            <a:ext cx="310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Air + H</a:t>
            </a:r>
            <a:r>
              <a:rPr lang="sv-SE" baseline="-25000" dirty="0"/>
              <a:t>2</a:t>
            </a:r>
            <a:r>
              <a:rPr lang="sv-SE" dirty="0"/>
              <a:t>O</a:t>
            </a:r>
            <a:r>
              <a:rPr lang="sv-SE" baseline="-25000" dirty="0"/>
              <a:t>2</a:t>
            </a:r>
            <a:r>
              <a:rPr lang="sv-SE" dirty="0"/>
              <a:t> + H</a:t>
            </a:r>
            <a:r>
              <a:rPr lang="sv-SE" baseline="-25000" dirty="0"/>
              <a:t>2</a:t>
            </a:r>
            <a:r>
              <a:rPr lang="sv-SE" dirty="0"/>
              <a:t>O – gas – hot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D31664-3FEA-40AD-A0F9-EA5F4B2BDBDB}"/>
              </a:ext>
            </a:extLst>
          </p:cNvPr>
          <p:cNvCxnSpPr/>
          <p:nvPr/>
        </p:nvCxnSpPr>
        <p:spPr>
          <a:xfrm>
            <a:off x="3131840" y="5458916"/>
            <a:ext cx="2664296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BDA89E-3AD9-4052-93AB-2DE726EFA35E}"/>
              </a:ext>
            </a:extLst>
          </p:cNvPr>
          <p:cNvSpPr txBox="1"/>
          <p:nvPr/>
        </p:nvSpPr>
        <p:spPr>
          <a:xfrm>
            <a:off x="4026624" y="55123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Flow</a:t>
            </a:r>
            <a:endParaRPr lang="sv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5383AF-6448-449C-9CA6-353C3B331406}"/>
              </a:ext>
            </a:extLst>
          </p:cNvPr>
          <p:cNvSpPr/>
          <p:nvPr/>
        </p:nvSpPr>
        <p:spPr>
          <a:xfrm>
            <a:off x="1907704" y="3298651"/>
            <a:ext cx="5328592" cy="652491"/>
          </a:xfrm>
          <a:prstGeom prst="rect">
            <a:avLst/>
          </a:prstGeom>
          <a:solidFill>
            <a:srgbClr val="00B0F0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92869-C057-43C4-BF71-E1DC779CFB97}"/>
              </a:ext>
            </a:extLst>
          </p:cNvPr>
          <p:cNvSpPr txBox="1"/>
          <p:nvPr/>
        </p:nvSpPr>
        <p:spPr>
          <a:xfrm>
            <a:off x="3049200" y="3460341"/>
            <a:ext cx="274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Film – </a:t>
            </a:r>
            <a:r>
              <a:rPr lang="sv-SE" dirty="0" err="1"/>
              <a:t>liquid</a:t>
            </a:r>
            <a:r>
              <a:rPr lang="sv-SE" dirty="0"/>
              <a:t> – H</a:t>
            </a:r>
            <a:r>
              <a:rPr lang="sv-SE" baseline="-25000" dirty="0"/>
              <a:t>2</a:t>
            </a:r>
            <a:r>
              <a:rPr lang="sv-SE" dirty="0"/>
              <a:t>O</a:t>
            </a:r>
            <a:r>
              <a:rPr lang="sv-SE" baseline="-25000" dirty="0"/>
              <a:t>2</a:t>
            </a:r>
            <a:r>
              <a:rPr lang="sv-SE" dirty="0"/>
              <a:t> + H</a:t>
            </a:r>
            <a:r>
              <a:rPr lang="sv-SE" baseline="-25000" dirty="0"/>
              <a:t>2</a:t>
            </a:r>
            <a:r>
              <a:rPr lang="sv-SE" dirty="0"/>
              <a:t>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376A8E-A528-4E2C-8539-E370ED849A22}"/>
              </a:ext>
            </a:extLst>
          </p:cNvPr>
          <p:cNvSpPr txBox="1"/>
          <p:nvPr/>
        </p:nvSpPr>
        <p:spPr>
          <a:xfrm>
            <a:off x="1907704" y="148478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Phase</a:t>
            </a:r>
            <a:r>
              <a:rPr lang="sv-SE" dirty="0"/>
              <a:t> 1: H</a:t>
            </a:r>
            <a:r>
              <a:rPr lang="sv-SE" baseline="-25000" dirty="0"/>
              <a:t>2</a:t>
            </a:r>
            <a:r>
              <a:rPr lang="sv-SE" dirty="0"/>
              <a:t>O</a:t>
            </a:r>
            <a:r>
              <a:rPr lang="sv-SE" baseline="-25000" dirty="0"/>
              <a:t>2</a:t>
            </a:r>
            <a:r>
              <a:rPr lang="sv-SE" dirty="0"/>
              <a:t> and H</a:t>
            </a:r>
            <a:r>
              <a:rPr lang="sv-SE" baseline="-25000" dirty="0"/>
              <a:t>2</a:t>
            </a:r>
            <a:r>
              <a:rPr lang="sv-SE" dirty="0"/>
              <a:t>O </a:t>
            </a:r>
            <a:r>
              <a:rPr lang="sv-SE" dirty="0" err="1"/>
              <a:t>condensate</a:t>
            </a:r>
            <a:r>
              <a:rPr lang="sv-SE" dirty="0"/>
              <a:t> on the </a:t>
            </a:r>
            <a:r>
              <a:rPr lang="sv-SE" dirty="0" err="1"/>
              <a:t>pipe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forming</a:t>
            </a:r>
            <a:r>
              <a:rPr lang="sv-SE" dirty="0"/>
              <a:t> a </a:t>
            </a:r>
            <a:r>
              <a:rPr lang="sv-SE" dirty="0" err="1"/>
              <a:t>liquid</a:t>
            </a:r>
            <a:r>
              <a:rPr lang="sv-SE" dirty="0"/>
              <a:t> film</a:t>
            </a:r>
          </a:p>
        </p:txBody>
      </p:sp>
    </p:spTree>
    <p:extLst>
      <p:ext uri="{BB962C8B-B14F-4D97-AF65-F5344CB8AC3E}">
        <p14:creationId xmlns:p14="http://schemas.microsoft.com/office/powerpoint/2010/main" val="413163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7FDEC-6A47-4D96-BB5B-A797B1BF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5A4DC-1779-4F41-AB46-257E6787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3F202-42DD-4CB7-86EC-CBFEB515A3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E15802-ED7B-4CE8-92DA-349F75D3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</a:t>
            </a:r>
            <a:r>
              <a:rPr lang="sv-SE" dirty="0" err="1"/>
              <a:t>description</a:t>
            </a:r>
            <a:r>
              <a:rPr lang="sv-SE" dirty="0"/>
              <a:t> –</a:t>
            </a:r>
            <a:br>
              <a:rPr lang="sv-SE" dirty="0"/>
            </a:br>
            <a:r>
              <a:rPr lang="sv-SE" dirty="0" err="1"/>
              <a:t>Machine</a:t>
            </a:r>
            <a:r>
              <a:rPr lang="sv-SE" dirty="0"/>
              <a:t> sterilisation </a:t>
            </a:r>
            <a:r>
              <a:rPr lang="sv-SE" dirty="0" err="1"/>
              <a:t>using</a:t>
            </a:r>
            <a:r>
              <a:rPr lang="sv-SE" dirty="0"/>
              <a:t> hydrogen </a:t>
            </a:r>
            <a:r>
              <a:rPr lang="sv-SE" dirty="0" err="1"/>
              <a:t>peroxide</a:t>
            </a:r>
            <a:endParaRPr lang="sv-S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DD0E0-ECA3-4179-AB67-8A65B07DBF5A}"/>
              </a:ext>
            </a:extLst>
          </p:cNvPr>
          <p:cNvSpPr/>
          <p:nvPr/>
        </p:nvSpPr>
        <p:spPr>
          <a:xfrm>
            <a:off x="1907704" y="2290564"/>
            <a:ext cx="5328592" cy="1008112"/>
          </a:xfrm>
          <a:prstGeom prst="rect">
            <a:avLst/>
          </a:prstGeom>
          <a:solidFill>
            <a:srgbClr val="00B050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78B959-0B7C-44C9-A992-E5EC72B23AD5}"/>
              </a:ext>
            </a:extLst>
          </p:cNvPr>
          <p:cNvSpPr/>
          <p:nvPr/>
        </p:nvSpPr>
        <p:spPr>
          <a:xfrm>
            <a:off x="1907704" y="4090764"/>
            <a:ext cx="5328592" cy="1930524"/>
          </a:xfrm>
          <a:prstGeom prst="rect">
            <a:avLst/>
          </a:prstGeom>
          <a:solidFill>
            <a:srgbClr val="FF0000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8A571-8E30-4290-AF77-7A33BFE45A21}"/>
              </a:ext>
            </a:extLst>
          </p:cNvPr>
          <p:cNvSpPr txBox="1"/>
          <p:nvPr/>
        </p:nvSpPr>
        <p:spPr>
          <a:xfrm>
            <a:off x="3049200" y="2506588"/>
            <a:ext cx="245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Pipe</a:t>
            </a:r>
            <a:r>
              <a:rPr lang="sv-SE" dirty="0"/>
              <a:t> – solid – </a:t>
            </a:r>
            <a:r>
              <a:rPr lang="sv-SE" dirty="0" err="1"/>
              <a:t>warm</a:t>
            </a:r>
            <a:endParaRPr lang="sv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AF439-3D36-4728-9D3C-DE9A0B758ECE}"/>
              </a:ext>
            </a:extLst>
          </p:cNvPr>
          <p:cNvSpPr txBox="1"/>
          <p:nvPr/>
        </p:nvSpPr>
        <p:spPr>
          <a:xfrm>
            <a:off x="3049200" y="4504222"/>
            <a:ext cx="310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Air – gas – hot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D31664-3FEA-40AD-A0F9-EA5F4B2BDBDB}"/>
              </a:ext>
            </a:extLst>
          </p:cNvPr>
          <p:cNvCxnSpPr/>
          <p:nvPr/>
        </p:nvCxnSpPr>
        <p:spPr>
          <a:xfrm>
            <a:off x="3131840" y="5458916"/>
            <a:ext cx="2664296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BDA89E-3AD9-4052-93AB-2DE726EFA35E}"/>
              </a:ext>
            </a:extLst>
          </p:cNvPr>
          <p:cNvSpPr txBox="1"/>
          <p:nvPr/>
        </p:nvSpPr>
        <p:spPr>
          <a:xfrm>
            <a:off x="4026624" y="55123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Flow</a:t>
            </a:r>
            <a:endParaRPr lang="sv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5383AF-6448-449C-9CA6-353C3B331406}"/>
              </a:ext>
            </a:extLst>
          </p:cNvPr>
          <p:cNvSpPr/>
          <p:nvPr/>
        </p:nvSpPr>
        <p:spPr>
          <a:xfrm>
            <a:off x="1907704" y="3298651"/>
            <a:ext cx="5328592" cy="792088"/>
          </a:xfrm>
          <a:prstGeom prst="rect">
            <a:avLst/>
          </a:prstGeom>
          <a:solidFill>
            <a:srgbClr val="00B050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92869-C057-43C4-BF71-E1DC779CFB97}"/>
              </a:ext>
            </a:extLst>
          </p:cNvPr>
          <p:cNvSpPr txBox="1"/>
          <p:nvPr/>
        </p:nvSpPr>
        <p:spPr>
          <a:xfrm>
            <a:off x="3049200" y="3505408"/>
            <a:ext cx="274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Film – </a:t>
            </a:r>
            <a:r>
              <a:rPr lang="sv-SE" dirty="0" err="1"/>
              <a:t>liquid</a:t>
            </a:r>
            <a:r>
              <a:rPr lang="sv-SE" dirty="0"/>
              <a:t> – H</a:t>
            </a:r>
            <a:r>
              <a:rPr lang="sv-SE" baseline="-25000" dirty="0"/>
              <a:t>2</a:t>
            </a:r>
            <a:r>
              <a:rPr lang="sv-SE" dirty="0"/>
              <a:t>O</a:t>
            </a:r>
            <a:r>
              <a:rPr lang="sv-SE" baseline="-25000" dirty="0"/>
              <a:t>2</a:t>
            </a:r>
            <a:r>
              <a:rPr lang="sv-SE" dirty="0"/>
              <a:t> + H</a:t>
            </a:r>
            <a:r>
              <a:rPr lang="sv-SE" baseline="-25000" dirty="0"/>
              <a:t>2</a:t>
            </a:r>
            <a:r>
              <a:rPr lang="sv-SE" dirty="0"/>
              <a:t>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376A8E-A528-4E2C-8539-E370ED849A22}"/>
              </a:ext>
            </a:extLst>
          </p:cNvPr>
          <p:cNvSpPr txBox="1"/>
          <p:nvPr/>
        </p:nvSpPr>
        <p:spPr>
          <a:xfrm>
            <a:off x="1907704" y="148478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Phase</a:t>
            </a:r>
            <a:r>
              <a:rPr lang="sv-SE" dirty="0"/>
              <a:t> 2: </a:t>
            </a:r>
            <a:r>
              <a:rPr lang="sv-SE" dirty="0" err="1"/>
              <a:t>Dry</a:t>
            </a:r>
            <a:r>
              <a:rPr lang="sv-SE" dirty="0"/>
              <a:t> air is sent </a:t>
            </a:r>
            <a:r>
              <a:rPr lang="sv-SE" dirty="0" err="1"/>
              <a:t>into</a:t>
            </a:r>
            <a:r>
              <a:rPr lang="sv-SE" dirty="0"/>
              <a:t> the </a:t>
            </a:r>
            <a:r>
              <a:rPr lang="sv-SE" dirty="0" err="1"/>
              <a:t>machine</a:t>
            </a:r>
            <a:r>
              <a:rPr lang="sv-SE" dirty="0"/>
              <a:t>, no H</a:t>
            </a:r>
            <a:r>
              <a:rPr lang="sv-SE" baseline="-25000" dirty="0"/>
              <a:t>2</a:t>
            </a:r>
            <a:r>
              <a:rPr lang="sv-SE" dirty="0"/>
              <a:t>O</a:t>
            </a:r>
            <a:r>
              <a:rPr lang="sv-SE" baseline="-25000" dirty="0"/>
              <a:t>2</a:t>
            </a:r>
            <a:r>
              <a:rPr lang="sv-SE" dirty="0"/>
              <a:t> and H</a:t>
            </a:r>
            <a:r>
              <a:rPr lang="sv-SE" baseline="-25000" dirty="0"/>
              <a:t>2</a:t>
            </a:r>
            <a:r>
              <a:rPr lang="sv-SE" dirty="0"/>
              <a:t>O. </a:t>
            </a:r>
            <a:br>
              <a:rPr lang="sv-SE" dirty="0"/>
            </a:br>
            <a:r>
              <a:rPr lang="sv-SE" dirty="0"/>
              <a:t>The film </a:t>
            </a:r>
            <a:r>
              <a:rPr lang="sv-SE" dirty="0" err="1"/>
              <a:t>begins</a:t>
            </a:r>
            <a:r>
              <a:rPr lang="sv-SE" dirty="0"/>
              <a:t> to </a:t>
            </a:r>
            <a:r>
              <a:rPr lang="sv-SE" dirty="0" err="1"/>
              <a:t>evaporate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640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7FDEC-6A47-4D96-BB5B-A797B1BF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5A4DC-1779-4F41-AB46-257E6787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3F202-42DD-4CB7-86EC-CBFEB515A3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E15802-ED7B-4CE8-92DA-349F75D3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</a:t>
            </a:r>
            <a:r>
              <a:rPr lang="sv-SE" dirty="0" err="1"/>
              <a:t>description</a:t>
            </a:r>
            <a:r>
              <a:rPr lang="sv-SE" dirty="0"/>
              <a:t> –</a:t>
            </a:r>
            <a:br>
              <a:rPr lang="sv-SE" dirty="0"/>
            </a:br>
            <a:r>
              <a:rPr lang="sv-SE" dirty="0" err="1"/>
              <a:t>Machine</a:t>
            </a:r>
            <a:r>
              <a:rPr lang="sv-SE" dirty="0"/>
              <a:t> sterilisation </a:t>
            </a:r>
            <a:r>
              <a:rPr lang="sv-SE" dirty="0" err="1"/>
              <a:t>using</a:t>
            </a:r>
            <a:r>
              <a:rPr lang="sv-SE" dirty="0"/>
              <a:t> hydrogen </a:t>
            </a:r>
            <a:r>
              <a:rPr lang="sv-SE" dirty="0" err="1"/>
              <a:t>peroxide</a:t>
            </a:r>
            <a:endParaRPr lang="sv-S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DD0E0-ECA3-4179-AB67-8A65B07DBF5A}"/>
              </a:ext>
            </a:extLst>
          </p:cNvPr>
          <p:cNvSpPr/>
          <p:nvPr/>
        </p:nvSpPr>
        <p:spPr>
          <a:xfrm>
            <a:off x="1907704" y="2290564"/>
            <a:ext cx="5328592" cy="1008112"/>
          </a:xfrm>
          <a:prstGeom prst="rect">
            <a:avLst/>
          </a:prstGeom>
          <a:solidFill>
            <a:srgbClr val="FFFF00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78B959-0B7C-44C9-A992-E5EC72B23AD5}"/>
              </a:ext>
            </a:extLst>
          </p:cNvPr>
          <p:cNvSpPr/>
          <p:nvPr/>
        </p:nvSpPr>
        <p:spPr>
          <a:xfrm>
            <a:off x="1907704" y="3654316"/>
            <a:ext cx="5328592" cy="2366973"/>
          </a:xfrm>
          <a:prstGeom prst="rect">
            <a:avLst/>
          </a:prstGeom>
          <a:solidFill>
            <a:srgbClr val="FF0000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8A571-8E30-4290-AF77-7A33BFE45A21}"/>
              </a:ext>
            </a:extLst>
          </p:cNvPr>
          <p:cNvSpPr txBox="1"/>
          <p:nvPr/>
        </p:nvSpPr>
        <p:spPr>
          <a:xfrm>
            <a:off x="3049200" y="2506588"/>
            <a:ext cx="245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Pipe</a:t>
            </a:r>
            <a:r>
              <a:rPr lang="sv-SE" dirty="0"/>
              <a:t> – solid – </a:t>
            </a:r>
            <a:r>
              <a:rPr lang="sv-SE" dirty="0" err="1"/>
              <a:t>warmer</a:t>
            </a:r>
            <a:r>
              <a:rPr lang="sv-SE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AF439-3D36-4728-9D3C-DE9A0B758ECE}"/>
              </a:ext>
            </a:extLst>
          </p:cNvPr>
          <p:cNvSpPr txBox="1"/>
          <p:nvPr/>
        </p:nvSpPr>
        <p:spPr>
          <a:xfrm>
            <a:off x="3049200" y="4504222"/>
            <a:ext cx="310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Air – gas – hot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D31664-3FEA-40AD-A0F9-EA5F4B2BDBDB}"/>
              </a:ext>
            </a:extLst>
          </p:cNvPr>
          <p:cNvCxnSpPr/>
          <p:nvPr/>
        </p:nvCxnSpPr>
        <p:spPr>
          <a:xfrm>
            <a:off x="3131840" y="5458916"/>
            <a:ext cx="2664296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BDA89E-3AD9-4052-93AB-2DE726EFA35E}"/>
              </a:ext>
            </a:extLst>
          </p:cNvPr>
          <p:cNvSpPr txBox="1"/>
          <p:nvPr/>
        </p:nvSpPr>
        <p:spPr>
          <a:xfrm>
            <a:off x="4026624" y="55123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Flow</a:t>
            </a:r>
            <a:endParaRPr lang="sv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5383AF-6448-449C-9CA6-353C3B331406}"/>
              </a:ext>
            </a:extLst>
          </p:cNvPr>
          <p:cNvSpPr/>
          <p:nvPr/>
        </p:nvSpPr>
        <p:spPr>
          <a:xfrm>
            <a:off x="1907704" y="3298652"/>
            <a:ext cx="5328592" cy="376018"/>
          </a:xfrm>
          <a:prstGeom prst="rect">
            <a:avLst/>
          </a:prstGeom>
          <a:solidFill>
            <a:srgbClr val="FFFF00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92869-C057-43C4-BF71-E1DC779CFB97}"/>
              </a:ext>
            </a:extLst>
          </p:cNvPr>
          <p:cNvSpPr txBox="1"/>
          <p:nvPr/>
        </p:nvSpPr>
        <p:spPr>
          <a:xfrm>
            <a:off x="3049200" y="3284984"/>
            <a:ext cx="274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Film – </a:t>
            </a:r>
            <a:r>
              <a:rPr lang="sv-SE" dirty="0" err="1"/>
              <a:t>liquid</a:t>
            </a:r>
            <a:r>
              <a:rPr lang="sv-SE" dirty="0"/>
              <a:t> – H</a:t>
            </a:r>
            <a:r>
              <a:rPr lang="sv-SE" baseline="-25000" dirty="0"/>
              <a:t>2</a:t>
            </a:r>
            <a:r>
              <a:rPr lang="sv-SE" dirty="0"/>
              <a:t>O</a:t>
            </a:r>
            <a:r>
              <a:rPr lang="sv-SE" baseline="-25000" dirty="0"/>
              <a:t>2</a:t>
            </a:r>
            <a:r>
              <a:rPr lang="sv-SE" dirty="0"/>
              <a:t> + </a:t>
            </a:r>
            <a:r>
              <a:rPr lang="sv-SE" sz="1000" dirty="0"/>
              <a:t>H</a:t>
            </a:r>
            <a:r>
              <a:rPr lang="sv-SE" sz="1000" baseline="-25000" dirty="0"/>
              <a:t>2</a:t>
            </a:r>
            <a:r>
              <a:rPr lang="sv-SE" sz="1000" dirty="0"/>
              <a:t>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376A8E-A528-4E2C-8539-E370ED849A22}"/>
              </a:ext>
            </a:extLst>
          </p:cNvPr>
          <p:cNvSpPr txBox="1"/>
          <p:nvPr/>
        </p:nvSpPr>
        <p:spPr>
          <a:xfrm>
            <a:off x="1907704" y="148478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Phase</a:t>
            </a:r>
            <a:r>
              <a:rPr lang="sv-SE" dirty="0"/>
              <a:t> 3: </a:t>
            </a:r>
            <a:r>
              <a:rPr lang="sv-SE" dirty="0" err="1"/>
              <a:t>Since</a:t>
            </a:r>
            <a:r>
              <a:rPr lang="sv-SE" dirty="0"/>
              <a:t> H</a:t>
            </a:r>
            <a:r>
              <a:rPr lang="sv-SE" baseline="-25000" dirty="0"/>
              <a:t>2</a:t>
            </a:r>
            <a:r>
              <a:rPr lang="sv-SE" dirty="0"/>
              <a:t>O </a:t>
            </a:r>
            <a:r>
              <a:rPr lang="sv-SE" dirty="0" err="1"/>
              <a:t>evaporates</a:t>
            </a:r>
            <a:r>
              <a:rPr lang="sv-SE" dirty="0"/>
              <a:t> faster </a:t>
            </a:r>
            <a:r>
              <a:rPr lang="sv-SE" dirty="0" err="1"/>
              <a:t>than</a:t>
            </a:r>
            <a:r>
              <a:rPr lang="sv-SE" dirty="0"/>
              <a:t> H</a:t>
            </a:r>
            <a:r>
              <a:rPr lang="sv-SE" baseline="-25000" dirty="0"/>
              <a:t>2</a:t>
            </a:r>
            <a:r>
              <a:rPr lang="sv-SE" dirty="0"/>
              <a:t>O</a:t>
            </a:r>
            <a:r>
              <a:rPr lang="sv-SE" baseline="-25000" dirty="0"/>
              <a:t>2</a:t>
            </a:r>
            <a:r>
              <a:rPr lang="sv-SE" dirty="0"/>
              <a:t>, </a:t>
            </a:r>
            <a:br>
              <a:rPr lang="sv-SE" dirty="0"/>
            </a:br>
            <a:r>
              <a:rPr lang="sv-SE" dirty="0"/>
              <a:t>the H</a:t>
            </a:r>
            <a:r>
              <a:rPr lang="sv-SE" baseline="-25000" dirty="0"/>
              <a:t>2</a:t>
            </a:r>
            <a:r>
              <a:rPr lang="sv-SE" dirty="0"/>
              <a:t>O</a:t>
            </a:r>
            <a:r>
              <a:rPr lang="sv-SE" baseline="-25000" dirty="0"/>
              <a:t>2 </a:t>
            </a:r>
            <a:r>
              <a:rPr lang="sv-SE" dirty="0" err="1"/>
              <a:t>concentration</a:t>
            </a:r>
            <a:r>
              <a:rPr lang="sv-SE" dirty="0"/>
              <a:t> </a:t>
            </a:r>
            <a:r>
              <a:rPr lang="sv-SE" dirty="0" err="1"/>
              <a:t>increase</a:t>
            </a:r>
            <a:r>
              <a:rPr lang="sv-SE" dirty="0"/>
              <a:t> in the film.</a:t>
            </a:r>
          </a:p>
        </p:txBody>
      </p:sp>
    </p:spTree>
    <p:extLst>
      <p:ext uri="{BB962C8B-B14F-4D97-AF65-F5344CB8AC3E}">
        <p14:creationId xmlns:p14="http://schemas.microsoft.com/office/powerpoint/2010/main" val="165667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7FDEC-6A47-4D96-BB5B-A797B1BF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70C-A6D9-4A87-9DDE-8C3D6ACC84A7}" type="datetime1">
              <a:rPr lang="sv-SE" noProof="0" smtClean="0">
                <a:solidFill>
                  <a:prstClr val="black">
                    <a:tint val="75000"/>
                  </a:prstClr>
                </a:solidFill>
              </a:rPr>
              <a:pPr/>
              <a:t>2017-11-15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5A4DC-1779-4F41-AB46-257E6787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FFBD-BB0C-45FB-9DE5-23326760E1DC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3F202-42DD-4CB7-86EC-CBFEB515A3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E15802-ED7B-4CE8-92DA-349F75D3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</a:t>
            </a:r>
            <a:r>
              <a:rPr lang="sv-SE" dirty="0" err="1"/>
              <a:t>description</a:t>
            </a:r>
            <a:r>
              <a:rPr lang="sv-SE" dirty="0"/>
              <a:t> –</a:t>
            </a:r>
            <a:br>
              <a:rPr lang="sv-SE" dirty="0"/>
            </a:br>
            <a:r>
              <a:rPr lang="sv-SE" dirty="0" err="1"/>
              <a:t>Machine</a:t>
            </a:r>
            <a:r>
              <a:rPr lang="sv-SE" dirty="0"/>
              <a:t> sterilisation </a:t>
            </a:r>
            <a:r>
              <a:rPr lang="sv-SE" dirty="0" err="1"/>
              <a:t>using</a:t>
            </a:r>
            <a:r>
              <a:rPr lang="sv-SE" dirty="0"/>
              <a:t> hydrogen </a:t>
            </a:r>
            <a:r>
              <a:rPr lang="sv-SE" dirty="0" err="1"/>
              <a:t>peroxide</a:t>
            </a:r>
            <a:endParaRPr lang="sv-S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DD0E0-ECA3-4179-AB67-8A65B07DBF5A}"/>
              </a:ext>
            </a:extLst>
          </p:cNvPr>
          <p:cNvSpPr/>
          <p:nvPr/>
        </p:nvSpPr>
        <p:spPr>
          <a:xfrm>
            <a:off x="1907704" y="2290564"/>
            <a:ext cx="5328592" cy="1008112"/>
          </a:xfrm>
          <a:prstGeom prst="rect">
            <a:avLst/>
          </a:prstGeom>
          <a:solidFill>
            <a:srgbClr val="FF0000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78B959-0B7C-44C9-A992-E5EC72B23AD5}"/>
              </a:ext>
            </a:extLst>
          </p:cNvPr>
          <p:cNvSpPr/>
          <p:nvPr/>
        </p:nvSpPr>
        <p:spPr>
          <a:xfrm>
            <a:off x="1907704" y="3298677"/>
            <a:ext cx="5328592" cy="2722612"/>
          </a:xfrm>
          <a:prstGeom prst="rect">
            <a:avLst/>
          </a:prstGeom>
          <a:solidFill>
            <a:srgbClr val="FF0000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8A571-8E30-4290-AF77-7A33BFE45A21}"/>
              </a:ext>
            </a:extLst>
          </p:cNvPr>
          <p:cNvSpPr txBox="1"/>
          <p:nvPr/>
        </p:nvSpPr>
        <p:spPr>
          <a:xfrm>
            <a:off x="3049200" y="2506588"/>
            <a:ext cx="245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Pipe</a:t>
            </a:r>
            <a:r>
              <a:rPr lang="sv-SE" dirty="0"/>
              <a:t> – solid – hot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AF439-3D36-4728-9D3C-DE9A0B758ECE}"/>
              </a:ext>
            </a:extLst>
          </p:cNvPr>
          <p:cNvSpPr txBox="1"/>
          <p:nvPr/>
        </p:nvSpPr>
        <p:spPr>
          <a:xfrm>
            <a:off x="3049200" y="4504222"/>
            <a:ext cx="310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Air – gas – hot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D31664-3FEA-40AD-A0F9-EA5F4B2BDBDB}"/>
              </a:ext>
            </a:extLst>
          </p:cNvPr>
          <p:cNvCxnSpPr/>
          <p:nvPr/>
        </p:nvCxnSpPr>
        <p:spPr>
          <a:xfrm>
            <a:off x="3131840" y="5458916"/>
            <a:ext cx="2664296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BDA89E-3AD9-4052-93AB-2DE726EFA35E}"/>
              </a:ext>
            </a:extLst>
          </p:cNvPr>
          <p:cNvSpPr txBox="1"/>
          <p:nvPr/>
        </p:nvSpPr>
        <p:spPr>
          <a:xfrm>
            <a:off x="4026624" y="55123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Flow</a:t>
            </a:r>
            <a:endParaRPr lang="sv-S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376A8E-A528-4E2C-8539-E370ED849A22}"/>
              </a:ext>
            </a:extLst>
          </p:cNvPr>
          <p:cNvSpPr txBox="1"/>
          <p:nvPr/>
        </p:nvSpPr>
        <p:spPr>
          <a:xfrm>
            <a:off x="1907704" y="148478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Phase</a:t>
            </a:r>
            <a:r>
              <a:rPr lang="sv-SE" dirty="0"/>
              <a:t> 4: The </a:t>
            </a:r>
            <a:r>
              <a:rPr lang="sv-SE" dirty="0" err="1"/>
              <a:t>liquid</a:t>
            </a:r>
            <a:r>
              <a:rPr lang="sv-SE" dirty="0"/>
              <a:t> film has </a:t>
            </a:r>
            <a:r>
              <a:rPr lang="sv-SE" dirty="0" err="1"/>
              <a:t>evaporated</a:t>
            </a:r>
            <a:r>
              <a:rPr lang="sv-SE" dirty="0"/>
              <a:t> </a:t>
            </a:r>
            <a:r>
              <a:rPr lang="sv-SE" dirty="0" err="1"/>
              <a:t>completely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3445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reo Dynamics">
      <a:dk1>
        <a:sysClr val="windowText" lastClr="000000"/>
      </a:dk1>
      <a:lt1>
        <a:sysClr val="window" lastClr="FFFFFF"/>
      </a:lt1>
      <a:dk2>
        <a:srgbClr val="616161"/>
      </a:dk2>
      <a:lt2>
        <a:srgbClr val="9D9D9C"/>
      </a:lt2>
      <a:accent1>
        <a:srgbClr val="797A17"/>
      </a:accent1>
      <a:accent2>
        <a:srgbClr val="27877C"/>
      </a:accent2>
      <a:accent3>
        <a:srgbClr val="F3EE12"/>
      </a:accent3>
      <a:accent4>
        <a:srgbClr val="6B1749"/>
      </a:accent4>
      <a:accent5>
        <a:srgbClr val="C5C661"/>
      </a:accent5>
      <a:accent6>
        <a:srgbClr val="275E8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Creo_ppt template_eng_20121029</Template>
  <TotalTime>25774</TotalTime>
  <Words>1112</Words>
  <Application>Microsoft Office PowerPoint</Application>
  <PresentationFormat>On-screen Show (4:3)</PresentationFormat>
  <Paragraphs>224</Paragraphs>
  <Slides>22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Courier New</vt:lpstr>
      <vt:lpstr>CubeOT</vt:lpstr>
      <vt:lpstr>CubeOT-Bold</vt:lpstr>
      <vt:lpstr>Symbol</vt:lpstr>
      <vt:lpstr>Wingdings</vt:lpstr>
      <vt:lpstr>1_Office Theme</vt:lpstr>
      <vt:lpstr>surfaceFilmModel extensions  in an industrial setting</vt:lpstr>
      <vt:lpstr>Creo Dynamics – A New Way of Working</vt:lpstr>
      <vt:lpstr>Creo Dynamics – Competence Areas</vt:lpstr>
      <vt:lpstr>Problem description – Machine sterilisation using hydrogen peroxide</vt:lpstr>
      <vt:lpstr>Problem description – Machine sterilisation using hydrogen peroxide</vt:lpstr>
      <vt:lpstr>Problem description – Machine sterilisation using hydrogen peroxide</vt:lpstr>
      <vt:lpstr>Problem description – Machine sterilisation using hydrogen peroxide</vt:lpstr>
      <vt:lpstr>Problem description – Machine sterilisation using hydrogen peroxide</vt:lpstr>
      <vt:lpstr>Problem description – Machine sterilisation using hydrogen peroxide</vt:lpstr>
      <vt:lpstr>Challenges involved</vt:lpstr>
      <vt:lpstr>Stock OpenFOAM capabilities – solvers </vt:lpstr>
      <vt:lpstr>Stock OpenFOAM capabilities – surfaceFilmModel </vt:lpstr>
      <vt:lpstr>Features that needed to be added or improved to the film library</vt:lpstr>
      <vt:lpstr>Two component film</vt:lpstr>
      <vt:lpstr>Heat transfer</vt:lpstr>
      <vt:lpstr>Heat transfer – stock OpenFOAM</vt:lpstr>
      <vt:lpstr>Heat transfer – present work</vt:lpstr>
      <vt:lpstr>Two component phase change</vt:lpstr>
      <vt:lpstr>Momentum coupling</vt:lpstr>
      <vt:lpstr>Simulations</vt:lpstr>
      <vt:lpstr>Concluding remarks</vt:lpstr>
      <vt:lpstr>Stock OpenFOAM capabilities –  Exisiting features</vt:lpstr>
    </vt:vector>
  </TitlesOfParts>
  <Company>Vinngroup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Nilsson</dc:creator>
  <cp:lastModifiedBy>Johan Nilsson</cp:lastModifiedBy>
  <cp:revision>411</cp:revision>
  <cp:lastPrinted>2017-11-14T08:22:49Z</cp:lastPrinted>
  <dcterms:created xsi:type="dcterms:W3CDTF">2016-09-21T11:56:03Z</dcterms:created>
  <dcterms:modified xsi:type="dcterms:W3CDTF">2017-11-15T06:03:37Z</dcterms:modified>
</cp:coreProperties>
</file>