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sldIdLst>
    <p:sldId id="257" r:id="rId6"/>
    <p:sldId id="258" r:id="rId7"/>
    <p:sldId id="259" r:id="rId8"/>
    <p:sldId id="260" r:id="rId9"/>
    <p:sldId id="261" r:id="rId10"/>
    <p:sldId id="263" r:id="rId11"/>
    <p:sldId id="26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8E942-6130-472F-9537-99972A11099C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FC883-2A3C-4DA4-A3AD-C31AAA48F6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3D57A-23A7-49D2-9CDC-1D1E681B724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661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E1148-39DF-6748-BF92-03ED735E520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13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7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83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971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1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0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2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8564" r="219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20366B">
                  <a:alpha val="36000"/>
                </a:srgbClr>
              </a:gs>
              <a:gs pos="0">
                <a:schemeClr val="accent1">
                  <a:alpha val="44000"/>
                </a:schemeClr>
              </a:gs>
              <a:gs pos="53000">
                <a:schemeClr val="accent1">
                  <a:alpha val="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3452" y="1204032"/>
            <a:ext cx="7427288" cy="2466628"/>
          </a:xfrm>
        </p:spPr>
        <p:txBody>
          <a:bodyPr/>
          <a:lstStyle>
            <a:lvl1pPr>
              <a:lnSpc>
                <a:spcPts val="5500"/>
              </a:lnSpc>
              <a:defRPr sz="5400" b="0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17" y="6353893"/>
            <a:ext cx="2467656" cy="316050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310109" y="5525834"/>
            <a:ext cx="3751263" cy="1231068"/>
          </a:xfrm>
        </p:spPr>
        <p:txBody>
          <a:bodyPr anchor="b"/>
          <a:lstStyle>
            <a:lvl1pPr marL="0" indent="0" algn="r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Date, place,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8428811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8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1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9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5"/>
            <p:cNvSpPr/>
            <p:nvPr/>
          </p:nvSpPr>
          <p:spPr>
            <a:xfrm>
              <a:off x="10825316" y="0"/>
              <a:ext cx="1342762" cy="6858000"/>
            </a:xfrm>
            <a:custGeom>
              <a:avLst/>
              <a:gdLst>
                <a:gd name="connsiteX0" fmla="*/ 0 w 2573311"/>
                <a:gd name="connsiteY0" fmla="*/ 0 h 6866467"/>
                <a:gd name="connsiteX1" fmla="*/ 2573311 w 2573311"/>
                <a:gd name="connsiteY1" fmla="*/ 0 h 6866467"/>
                <a:gd name="connsiteX2" fmla="*/ 2573311 w 2573311"/>
                <a:gd name="connsiteY2" fmla="*/ 6866467 h 6866467"/>
                <a:gd name="connsiteX3" fmla="*/ 2078178 w 2573311"/>
                <a:gd name="connsiteY3" fmla="*/ 6866467 h 6866467"/>
                <a:gd name="connsiteX4" fmla="*/ 0 w 2573311"/>
                <a:gd name="connsiteY4" fmla="*/ 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2078178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10222992" y="4114800"/>
              <a:ext cx="1969008" cy="27432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464412" y="0"/>
              <a:ext cx="724411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1037215" y="4681728"/>
              <a:ext cx="1151610" cy="2176272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55" y="5812127"/>
            <a:ext cx="1692806" cy="11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9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/>
            </a:br>
            <a:endParaRPr lang="en-US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961535" y="4378068"/>
            <a:ext cx="6858000" cy="1655762"/>
          </a:xfrm>
        </p:spPr>
        <p:txBody>
          <a:bodyPr>
            <a:normAutofit lnSpcReduction="10000"/>
          </a:bodyPr>
          <a:lstStyle/>
          <a:p>
            <a:pPr algn="l">
              <a:tabLst>
                <a:tab pos="3232150" algn="l"/>
              </a:tabLst>
            </a:pPr>
            <a:r>
              <a:rPr lang="sv-SE" sz="2000"/>
              <a:t>Project start date	2016-01-01</a:t>
            </a:r>
          </a:p>
          <a:p>
            <a:pPr algn="l">
              <a:tabLst>
                <a:tab pos="3232150" algn="l"/>
              </a:tabLst>
            </a:pPr>
            <a:r>
              <a:rPr lang="sv-SE" sz="2000"/>
              <a:t>Duration	30 </a:t>
            </a:r>
            <a:r>
              <a:rPr lang="sv-SE" sz="2000" err="1"/>
              <a:t>months</a:t>
            </a:r>
            <a:endParaRPr lang="sv-SE" sz="2000"/>
          </a:p>
          <a:p>
            <a:pPr algn="l">
              <a:tabLst>
                <a:tab pos="3232150" algn="l"/>
              </a:tabLst>
            </a:pPr>
            <a:r>
              <a:rPr lang="sv-SE" sz="2000"/>
              <a:t>Budget	5 074 k€</a:t>
            </a:r>
          </a:p>
          <a:p>
            <a:pPr algn="l">
              <a:tabLst>
                <a:tab pos="3232150" algn="l"/>
              </a:tabLst>
            </a:pPr>
            <a:r>
              <a:rPr lang="en-US" sz="2000"/>
              <a:t>Grant Agreement number	654438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21" y="4378068"/>
            <a:ext cx="2202359" cy="147191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6" b="76958"/>
          <a:stretch/>
        </p:blipFill>
        <p:spPr>
          <a:xfrm>
            <a:off x="5662040" y="2404534"/>
            <a:ext cx="4104349" cy="19162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03D809B-68D5-4A5F-BE62-1967392D6306}"/>
              </a:ext>
            </a:extLst>
          </p:cNvPr>
          <p:cNvSpPr/>
          <p:nvPr/>
        </p:nvSpPr>
        <p:spPr>
          <a:xfrm>
            <a:off x="639559" y="729191"/>
            <a:ext cx="10622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Turbine performance: </a:t>
            </a:r>
          </a:p>
          <a:p>
            <a:r>
              <a:rPr lang="en-US" sz="3600" b="1" dirty="0"/>
              <a:t>comparison between CFD and measurements.</a:t>
            </a:r>
          </a:p>
          <a:p>
            <a:pPr algn="r"/>
            <a:r>
              <a:rPr lang="en-US" dirty="0"/>
              <a:t>Björn Bergqvist -Minesto</a:t>
            </a:r>
            <a:r>
              <a:rPr lang="en-US" sz="36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050" y="6361062"/>
            <a:ext cx="10051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project has received funding from the European Union’s Horizon 2020 research and innovation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programme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under grant agreement No 654438.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Disclaimer: The content of this presentation reflects only the author’s view and the Agency is not responsible for any use that may be made of the information it contains.</a:t>
            </a:r>
          </a:p>
        </p:txBody>
      </p:sp>
    </p:spTree>
    <p:extLst>
      <p:ext uri="{BB962C8B-B14F-4D97-AF65-F5344CB8AC3E}">
        <p14:creationId xmlns:p14="http://schemas.microsoft.com/office/powerpoint/2010/main" val="337273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0AC86A-D416-4F63-9FF6-2E9C7012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been done?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39A428-51DB-4B33-81D5-0B5FC14BD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Powerkite project turbines has been developed and tested</a:t>
            </a:r>
          </a:p>
          <a:p>
            <a:pPr lvl="1"/>
            <a:r>
              <a:rPr lang="en-US" dirty="0"/>
              <a:t>Optimization made by SSPA and Minesto independently of each other</a:t>
            </a:r>
          </a:p>
          <a:p>
            <a:pPr lvl="1"/>
            <a:r>
              <a:rPr lang="en-US" dirty="0"/>
              <a:t>Four different designs tested in SSPA cavitation tunnel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2BA357D-9D77-40FC-8816-C8ECED194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04" y="3788171"/>
            <a:ext cx="2998858" cy="232806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6FF8B79-94CE-4B32-BAA4-7F0A87B6D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3" y="4969855"/>
            <a:ext cx="1628766" cy="130169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DE64A96-81FD-4653-8F1C-A0C85A5D6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715" y="3472236"/>
            <a:ext cx="1629774" cy="13423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BD4329C-9F2D-4E07-883D-9E1237420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852" y="3464201"/>
            <a:ext cx="1512012" cy="135033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C3E8CFA-23A9-4604-91D7-0C51D6C67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860" y="4963287"/>
            <a:ext cx="1469315" cy="13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0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81E894-20B3-41C1-A303-911A96A9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accurate can we simulate?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4F9657-744A-413C-9623-7D4F6CF0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performance for the design Tip Speed Ratio has shown excellent agreement with test</a:t>
            </a:r>
          </a:p>
          <a:p>
            <a:r>
              <a:rPr lang="en-US" dirty="0"/>
              <a:t>The characteristics of the performance for many tip speed ratios seems to differ</a:t>
            </a:r>
          </a:p>
          <a:p>
            <a:pPr lvl="1"/>
            <a:r>
              <a:rPr lang="en-US" dirty="0"/>
              <a:t>What influence this?</a:t>
            </a:r>
          </a:p>
          <a:p>
            <a:pPr lvl="2"/>
            <a:r>
              <a:rPr lang="en-US" dirty="0"/>
              <a:t>Turbulence model?</a:t>
            </a:r>
          </a:p>
          <a:p>
            <a:pPr lvl="2"/>
            <a:r>
              <a:rPr lang="en-US" dirty="0"/>
              <a:t>Boundary layer ambition?</a:t>
            </a:r>
          </a:p>
          <a:p>
            <a:pPr lvl="2"/>
            <a:r>
              <a:rPr lang="en-US" dirty="0"/>
              <a:t>Inflow turbulence magnitude?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1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BF53C1-244C-4FF5-BFB1-3A64B8A6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I‘ve tested this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EF88DA-0615-4AEC-800F-07F3440E9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MRF steady state</a:t>
            </a:r>
          </a:p>
          <a:p>
            <a:pPr lvl="1"/>
            <a:r>
              <a:rPr lang="en-US" dirty="0" err="1"/>
              <a:t>realizableKE</a:t>
            </a:r>
            <a:endParaRPr lang="en-US" dirty="0"/>
          </a:p>
          <a:p>
            <a:pPr lvl="1"/>
            <a:r>
              <a:rPr lang="en-US" dirty="0" err="1"/>
              <a:t>kOmegaSST</a:t>
            </a:r>
            <a:endParaRPr lang="en-US" dirty="0"/>
          </a:p>
          <a:p>
            <a:pPr lvl="1"/>
            <a:r>
              <a:rPr lang="en-US" dirty="0"/>
              <a:t>RSM</a:t>
            </a:r>
          </a:p>
        </p:txBody>
      </p:sp>
    </p:spTree>
    <p:extLst>
      <p:ext uri="{BB962C8B-B14F-4D97-AF65-F5344CB8AC3E}">
        <p14:creationId xmlns:p14="http://schemas.microsoft.com/office/powerpoint/2010/main" val="43588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74DD710-F43C-48F0-94B8-2C961C72D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73" y="2152771"/>
            <a:ext cx="5777248" cy="388143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D80F680-19DD-4E43-B232-9F2B01DF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9473FF0-29DA-4AFA-AE28-C4BFC220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710" y="4093490"/>
            <a:ext cx="3288729" cy="22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0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6E63B4-33C9-4C93-AFF6-44CC5449C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72" y="2106846"/>
            <a:ext cx="5845603" cy="39273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D80F680-19DD-4E43-B232-9F2B01DF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9473FF0-29DA-4AFA-AE28-C4BFC220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710" y="4093490"/>
            <a:ext cx="3288729" cy="228297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A65368F-4E91-44B7-A3A1-71A032871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4" y="4029075"/>
            <a:ext cx="2247901" cy="22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8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946" y="261922"/>
            <a:ext cx="4184073" cy="2823023"/>
          </a:xfrm>
        </p:spPr>
        <p:txBody>
          <a:bodyPr/>
          <a:lstStyle/>
          <a:p>
            <a:r>
              <a:rPr lang="en-GB" dirty="0"/>
              <a:t>Power to change </a:t>
            </a:r>
            <a:br>
              <a:rPr lang="en-GB" dirty="0"/>
            </a:br>
            <a:r>
              <a:rPr lang="en-GB" dirty="0"/>
              <a:t>the future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861DE-8926-49EC-96A3-E58045AD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133" y="1"/>
            <a:ext cx="11039106" cy="6605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2F4127-BCA8-4364-B727-3331D97D1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5547075"/>
            <a:ext cx="5590002" cy="9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306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kite presentawtion template.potx" id="{2C010C9B-FD04-4BAC-8478-3F15DC6CCBC2}" vid="{079B4019-23D0-45F2-80CC-975866C569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duction Document" ma:contentTypeID="0x010100CC65675C0278594E8CD371AF5CE957AB02005CB2F49D0791D847B0648C61F1D8D9D4" ma:contentTypeVersion="5" ma:contentTypeDescription="" ma:contentTypeScope="" ma:versionID="f7f77cd2828c1c7d84c8d7efcfa3953c">
  <xsd:schema xmlns:xsd="http://www.w3.org/2001/XMLSchema" xmlns:xs="http://www.w3.org/2001/XMLSchema" xmlns:p="http://schemas.microsoft.com/office/2006/metadata/properties" xmlns:ns2="a7a5b4e9-bba4-4d32-bfa9-a1a725112d00" xmlns:ns3="b4a1ccce-89d7-492b-861f-ea9373ac55c8" targetNamespace="http://schemas.microsoft.com/office/2006/metadata/properties" ma:root="true" ma:fieldsID="57b010b2040df3d03da9178da76818cc" ns2:_="" ns3:_="">
    <xsd:import namespace="a7a5b4e9-bba4-4d32-bfa9-a1a725112d00"/>
    <xsd:import namespace="b4a1ccce-89d7-492b-861f-ea9373ac55c8"/>
    <xsd:element name="properties">
      <xsd:complexType>
        <xsd:sequence>
          <xsd:element name="documentManagement">
            <xsd:complexType>
              <xsd:all>
                <xsd:element ref="ns2:p8eaf748b25f47febd49a5f9381f4787" minOccurs="0"/>
                <xsd:element ref="ns2:TaxCatchAll" minOccurs="0"/>
                <xsd:element ref="ns2:TaxCatchAllLabel" minOccurs="0"/>
                <xsd:element ref="ns2:l82d6c9035594da3a17a2e66ce0c4ffa" minOccurs="0"/>
                <xsd:element ref="ns2:i53dead85b39459f9dd06499c677d07b" minOccurs="0"/>
                <xsd:element ref="ns2:l72802a8975d458690d2f72d7f3ba294" minOccurs="0"/>
                <xsd:element ref="ns2:h854f5fd620f417bb916551c79f4fd88" minOccurs="0"/>
                <xsd:element ref="ns2:MIDROC_BusinessId" minOccurs="0"/>
                <xsd:element ref="ns2:MIDROC_BusinessName" minOccurs="0"/>
                <xsd:element ref="ns3:MIDROC_ScheduledMeet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5b4e9-bba4-4d32-bfa9-a1a725112d00" elementFormDefault="qualified">
    <xsd:import namespace="http://schemas.microsoft.com/office/2006/documentManagement/types"/>
    <xsd:import namespace="http://schemas.microsoft.com/office/infopath/2007/PartnerControls"/>
    <xsd:element name="p8eaf748b25f47febd49a5f9381f4787" ma:index="8" nillable="true" ma:taxonomy="true" ma:internalName="p8eaf748b25f47febd49a5f9381f4787" ma:taxonomyFieldName="MIDROC_Organisation" ma:displayName="Organisation" ma:readOnly="false" ma:default="" ma:fieldId="{98eaf748-b25f-47fe-bd49-a5f9381f4787}" ma:taxonomyMulti="true" ma:sspId="1bce7278-ee0c-4973-99de-b301049d52bb" ma:termSetId="bb6d13f4-c5ec-4011-b564-f2896f070c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406c6243-a0fe-43b0-b1ce-965c17206c94}" ma:internalName="TaxCatchAll" ma:showField="CatchAllData" ma:web="da1922b1-1363-4ab3-b2f4-c42bc2b972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406c6243-a0fe-43b0-b1ce-965c17206c94}" ma:internalName="TaxCatchAllLabel" ma:readOnly="true" ma:showField="CatchAllDataLabel" ma:web="da1922b1-1363-4ab3-b2f4-c42bc2b972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82d6c9035594da3a17a2e66ce0c4ffa" ma:index="12" nillable="true" ma:taxonomy="true" ma:internalName="l82d6c9035594da3a17a2e66ce0c4ffa" ma:taxonomyFieldName="MIDROC_Location" ma:displayName="Location" ma:readOnly="false" ma:default="" ma:fieldId="{582d6c90-3559-4da3-a17a-2e66ce0c4ffa}" ma:taxonomyMulti="true" ma:sspId="1bce7278-ee0c-4973-99de-b301049d52bb" ma:termSetId="24483fba-bb79-48f4-8570-b1f85b1fd8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53dead85b39459f9dd06499c677d07b" ma:index="14" nillable="true" ma:taxonomy="true" ma:internalName="i53dead85b39459f9dd06499c677d07b" ma:taxonomyFieldName="MIDROC_ContentLanguage" ma:displayName="Content Language" ma:readOnly="false" ma:default="" ma:fieldId="{253dead8-5b39-459f-9dd0-6499c677d07b}" ma:sspId="1bce7278-ee0c-4973-99de-b301049d52bb" ma:termSetId="ca2780a6-950b-4608-bee6-fb0442cf04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72802a8975d458690d2f72d7f3ba294" ma:index="16" nillable="true" ma:taxonomy="true" ma:internalName="l72802a8975d458690d2f72d7f3ba294" ma:taxonomyFieldName="MIDROC_DocumentType" ma:displayName="Document Type" ma:readOnly="false" ma:default="" ma:fieldId="{572802a8-975d-4586-90d2-f72d7f3ba294}" ma:sspId="1bce7278-ee0c-4973-99de-b301049d52bb" ma:termSetId="16332f47-5907-410c-a989-e7f3aca99260" ma:anchorId="c4adb902-0a70-4dfe-8181-f254e318412a" ma:open="false" ma:isKeyword="false">
      <xsd:complexType>
        <xsd:sequence>
          <xsd:element ref="pc:Terms" minOccurs="0" maxOccurs="1"/>
        </xsd:sequence>
      </xsd:complexType>
    </xsd:element>
    <xsd:element name="h854f5fd620f417bb916551c79f4fd88" ma:index="18" nillable="true" ma:taxonomy="true" ma:internalName="h854f5fd620f417bb916551c79f4fd88" ma:taxonomyFieldName="MIDROC_Process" ma:displayName="Process" ma:readOnly="false" ma:default="" ma:fieldId="{1854f5fd-620f-417b-b916-551c79f4fd88}" ma:sspId="1bce7278-ee0c-4973-99de-b301049d52bb" ma:termSetId="085e6ce4-1cc4-4836-9d9c-1c69a59a3e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IDROC_BusinessId" ma:index="20" nillable="true" ma:displayName="Project Number" ma:internalName="MIDROC_BusinessId">
      <xsd:simpleType>
        <xsd:restriction base="dms:Text">
          <xsd:maxLength value="100"/>
        </xsd:restriction>
      </xsd:simpleType>
    </xsd:element>
    <xsd:element name="MIDROC_BusinessName" ma:index="21" nillable="true" ma:displayName="Project Name" ma:internalName="MIDROC_Business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1ccce-89d7-492b-861f-ea9373ac55c8" elementFormDefault="qualified">
    <xsd:import namespace="http://schemas.microsoft.com/office/2006/documentManagement/types"/>
    <xsd:import namespace="http://schemas.microsoft.com/office/infopath/2007/PartnerControls"/>
    <xsd:element name="MIDROC_ScheduledMeeting" ma:index="22" nillable="true" ma:displayName="Scheduled Meeting" ma:indexed="true" ma:list="{f5c0ec67-72d5-41fa-976b-77151d9c60c7}" ma:internalName="Scheduled_x0020_Meeting" ma:showField="Is_x0020_Meeting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bce7278-ee0c-4973-99de-b301049d52bb" ContentTypeId="0x010100CC65675C0278594E8CD371AF5CE957AB02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DROC_BusinessId xmlns="a7a5b4e9-bba4-4d32-bfa9-a1a725112d00">34200076</MIDROC_BusinessId>
    <MIDROC_BusinessName xmlns="a7a5b4e9-bba4-4d32-bfa9-a1a725112d00">Powerkite</MIDROC_BusinessName>
    <p8eaf748b25f47febd49a5f9381f4787 xmlns="a7a5b4e9-bba4-4d32-bfa9-a1a725112d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MPM-341-Management</TermName>
          <TermId xmlns="http://schemas.microsoft.com/office/infopath/2007/PartnerControls">b8f6d3fb-cc81-4da0-9a2a-5f85ad231b9d</TermId>
        </TermInfo>
      </Terms>
    </p8eaf748b25f47febd49a5f9381f4787>
    <i53dead85b39459f9dd06499c677d07b xmlns="a7a5b4e9-bba4-4d32-bfa9-a1a725112d00">
      <Terms xmlns="http://schemas.microsoft.com/office/infopath/2007/PartnerControls"/>
    </i53dead85b39459f9dd06499c677d07b>
    <TaxCatchAll xmlns="a7a5b4e9-bba4-4d32-bfa9-a1a725112d00">
      <Value>5</Value>
      <Value>37</Value>
    </TaxCatchAll>
    <h854f5fd620f417bb916551c79f4fd88 xmlns="a7a5b4e9-bba4-4d32-bfa9-a1a725112d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Consulting services</TermName>
          <TermId xmlns="http://schemas.microsoft.com/office/infopath/2007/PartnerControls">20d42387-095b-4ac1-ac34-baf62d616371</TermId>
        </TermInfo>
      </Terms>
    </h854f5fd620f417bb916551c79f4fd88>
    <l82d6c9035594da3a17a2e66ce0c4ffa xmlns="a7a5b4e9-bba4-4d32-bfa9-a1a725112d00">
      <Terms xmlns="http://schemas.microsoft.com/office/infopath/2007/PartnerControls"/>
    </l82d6c9035594da3a17a2e66ce0c4ffa>
    <MIDROC_ScheduledMeeting xmlns="b4a1ccce-89d7-492b-861f-ea9373ac55c8" xsi:nil="true"/>
    <l72802a8975d458690d2f72d7f3ba294 xmlns="a7a5b4e9-bba4-4d32-bfa9-a1a725112d00">
      <Terms xmlns="http://schemas.microsoft.com/office/infopath/2007/PartnerControls"/>
    </l72802a8975d458690d2f72d7f3ba294>
  </documentManagement>
</p:properties>
</file>

<file path=customXml/itemProps1.xml><?xml version="1.0" encoding="utf-8"?>
<ds:datastoreItem xmlns:ds="http://schemas.openxmlformats.org/officeDocument/2006/customXml" ds:itemID="{4F543757-E69A-4CD5-9561-943DD61E9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5b4e9-bba4-4d32-bfa9-a1a725112d00"/>
    <ds:schemaRef ds:uri="b4a1ccce-89d7-492b-861f-ea9373ac5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FC1827-C29C-433F-A6A8-411357EC931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E3CA666-8FE9-4692-B96D-E28EEE5E94B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1EE2911-B8F3-4DD8-AE37-A333ADC31EC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4a1ccce-89d7-492b-861f-ea9373ac55c8"/>
    <ds:schemaRef ds:uri="http://purl.org/dc/elements/1.1/"/>
    <ds:schemaRef ds:uri="a7a5b4e9-bba4-4d32-bfa9-a1a725112d0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 </vt:lpstr>
      <vt:lpstr>What has been done?</vt:lpstr>
      <vt:lpstr>How accurate can we simulate?</vt:lpstr>
      <vt:lpstr>I‘ve tested this</vt:lpstr>
      <vt:lpstr>Results</vt:lpstr>
      <vt:lpstr>Results</vt:lpstr>
      <vt:lpstr>Power to change 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Heije Westberg</dc:creator>
  <cp:lastModifiedBy>Salomonsson, Per</cp:lastModifiedBy>
  <cp:revision>16</cp:revision>
  <dcterms:modified xsi:type="dcterms:W3CDTF">2017-11-14T10:09:43Z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0x010100CC65675C0278594E8CD371AF5CE957AB02005CB2F49D0791D847B0648C61F1D8D9D4</vt:lpwstr>
  </property>
  <property fmtid="{D5CDD505-2E9C-101B-9397-08002B2CF9AE}" pid="3" name="MIDROC_ContentLanguage">
    <vt:lpwstr/>
  </property>
  <property fmtid="{D5CDD505-2E9C-101B-9397-08002B2CF9AE}" pid="4" name="MIDROC_DocumentType">
    <vt:lpwstr/>
  </property>
  <property fmtid="{D5CDD505-2E9C-101B-9397-08002B2CF9AE}" pid="5" name="MIDROC_Process">
    <vt:lpwstr>5;#Consulting services|20d42387-095b-4ac1-ac34-baf62d616371</vt:lpwstr>
  </property>
  <property fmtid="{D5CDD505-2E9C-101B-9397-08002B2CF9AE}" pid="6" name="MIDROC_Organisation">
    <vt:lpwstr>37;#MPM-341-Management|b8f6d3fb-cc81-4da0-9a2a-5f85ad231b9d</vt:lpwstr>
  </property>
  <property fmtid="{D5CDD505-2E9C-101B-9397-08002B2CF9AE}" pid="7" name="MIDROC_Location">
    <vt:lpwstr/>
  </property>
</Properties>
</file>