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346" r:id="rId4"/>
    <p:sldId id="351" r:id="rId5"/>
    <p:sldId id="366" r:id="rId6"/>
    <p:sldId id="367" r:id="rId7"/>
    <p:sldId id="357" r:id="rId8"/>
    <p:sldId id="354" r:id="rId9"/>
    <p:sldId id="358" r:id="rId10"/>
    <p:sldId id="359" r:id="rId11"/>
    <p:sldId id="352" r:id="rId12"/>
    <p:sldId id="364" r:id="rId13"/>
    <p:sldId id="360" r:id="rId14"/>
    <p:sldId id="365" r:id="rId15"/>
    <p:sldId id="350" r:id="rId16"/>
    <p:sldId id="327" r:id="rId17"/>
    <p:sldId id="362" r:id="rId18"/>
    <p:sldId id="363" r:id="rId19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4" autoAdjust="0"/>
    <p:restoredTop sz="94660"/>
  </p:normalViewPr>
  <p:slideViewPr>
    <p:cSldViewPr>
      <p:cViewPr varScale="1">
        <p:scale>
          <a:sx n="70" d="100"/>
          <a:sy n="70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0739B-E712-4320-9F9D-1A535E4D8561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5D55A-E0B4-4446-B340-5DE85F58A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6C93E-B5DE-412C-BDB4-7962FBE0B98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62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>
            <a:lvl1pPr>
              <a:defRPr sz="2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"/>
          <a:stretch>
            <a:fillRect/>
          </a:stretch>
        </p:blipFill>
        <p:spPr bwMode="auto">
          <a:xfrm>
            <a:off x="8315325" y="431800"/>
            <a:ext cx="7508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413792"/>
            <a:ext cx="7772400" cy="566936"/>
          </a:xfrm>
        </p:spPr>
        <p:txBody>
          <a:bodyPr/>
          <a:lstStyle>
            <a:lvl1pPr>
              <a:defRPr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5400600"/>
          </a:xfrm>
        </p:spPr>
        <p:txBody>
          <a:bodyPr/>
          <a:lstStyle>
            <a:lvl1pPr>
              <a:defRPr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18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2013-11-13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0" y="6516688"/>
            <a:ext cx="9144000" cy="341312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lIns="36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baseline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Third Gothenburg Region </a:t>
            </a:r>
            <a:r>
              <a:rPr lang="en-US" sz="1600" b="1" baseline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OpenFOAM</a:t>
            </a:r>
            <a:r>
              <a:rPr lang="en-US" sz="1600" b="1" baseline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User Group Meeting, 2013</a:t>
            </a:r>
            <a:endParaRPr lang="en-GB" sz="1600" b="1" dirty="0">
              <a:ln w="12700">
                <a:noFill/>
                <a:prstDash val="solid"/>
              </a:ln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891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4C493-5000-4B55-9A32-59BD74F93B2F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341313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lIns="360000" tIns="46800" rIns="90000" bIns="4680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Department of Applied Mechanics, </a:t>
            </a:r>
            <a:r>
              <a:rPr lang="en-US" sz="1600" b="1" dirty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Chalmers University of Technology</a:t>
            </a:r>
            <a:endParaRPr lang="en-GB" sz="1600" b="1" dirty="0">
              <a:ln w="12700">
                <a:noFill/>
                <a:prstDash val="solid"/>
              </a:ln>
              <a:solidFill>
                <a:srgbClr val="FFFF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201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"/>
          <a:stretch>
            <a:fillRect/>
          </a:stretch>
        </p:blipFill>
        <p:spPr bwMode="auto">
          <a:xfrm>
            <a:off x="8315325" y="431800"/>
            <a:ext cx="7508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9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ovie_fast.avi" TargetMode="External"/><Relationship Id="rId3" Type="http://schemas.openxmlformats.org/officeDocument/2006/relationships/image" Target="../media/image37.tiff"/><Relationship Id="rId7" Type="http://schemas.openxmlformats.org/officeDocument/2006/relationships/image" Target="../media/image41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tiff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tiff"/><Relationship Id="rId5" Type="http://schemas.openxmlformats.org/officeDocument/2006/relationships/image" Target="../media/image44.tiff"/><Relationship Id="rId4" Type="http://schemas.openxmlformats.org/officeDocument/2006/relationships/image" Target="../media/image4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FSI for Assessing Nerve Injury During Whiplash Motion</a:t>
            </a:r>
            <a:endParaRPr lang="sv-SE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968624"/>
          </a:xfrm>
        </p:spPr>
        <p:txBody>
          <a:bodyPr>
            <a:normAutofit lnSpcReduction="10000"/>
          </a:bodyPr>
          <a:lstStyle/>
          <a:p>
            <a:r>
              <a:rPr lang="en-US" sz="1800" dirty="0" err="1" smtClean="0"/>
              <a:t>Hua</a:t>
            </a:r>
            <a:r>
              <a:rPr lang="en-US" sz="1800" dirty="0" smtClean="0"/>
              <a:t>-Dong Yao, </a:t>
            </a:r>
            <a:r>
              <a:rPr lang="en-US" dirty="0" err="1"/>
              <a:t>Håkan</a:t>
            </a:r>
            <a:r>
              <a:rPr lang="en-US" dirty="0"/>
              <a:t> </a:t>
            </a:r>
            <a:r>
              <a:rPr lang="en-US" dirty="0" smtClean="0"/>
              <a:t>Nilsson</a:t>
            </a:r>
            <a:r>
              <a:rPr lang="en-US" dirty="0"/>
              <a:t>, </a:t>
            </a:r>
            <a:r>
              <a:rPr lang="en-US" dirty="0" smtClean="0"/>
              <a:t>Mats </a:t>
            </a:r>
            <a:r>
              <a:rPr lang="en-US" dirty="0" err="1"/>
              <a:t>Svensson</a:t>
            </a:r>
            <a:r>
              <a:rPr lang="en-US" dirty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Department of Applied Mechanics,</a:t>
            </a:r>
          </a:p>
          <a:p>
            <a:r>
              <a:rPr lang="en-US" sz="1800" dirty="0" smtClean="0"/>
              <a:t>Chalmers University of Technology, Sweden</a:t>
            </a:r>
          </a:p>
          <a:p>
            <a:endParaRPr lang="en-US" sz="1800" dirty="0" smtClean="0"/>
          </a:p>
          <a:p>
            <a:r>
              <a:rPr lang="en-US" sz="1800" dirty="0" smtClean="0"/>
              <a:t>2013-11-13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1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1"/>
          <p:cNvSpPr txBox="1">
            <a:spLocks noChangeArrowheads="1"/>
          </p:cNvSpPr>
          <p:nvPr/>
        </p:nvSpPr>
        <p:spPr bwMode="auto">
          <a:xfrm>
            <a:off x="468313" y="966788"/>
            <a:ext cx="8104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mesh is unstructured.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ICEM is used for mesh generation.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Height of the first layer of the fluid mesh is 0.01 mm.</a:t>
            </a: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Mesh Generation</a:t>
            </a:r>
            <a:endParaRPr lang="en-US" altLang="zh-CN" sz="2000" u="sng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099" name="Picture 3" descr="Z:\mesh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3" y="2349894"/>
            <a:ext cx="6517969" cy="381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D:\C5_0.1Pres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r="2086"/>
          <a:stretch/>
        </p:blipFill>
        <p:spPr bwMode="auto">
          <a:xfrm>
            <a:off x="3254644" y="761919"/>
            <a:ext cx="2901532" cy="158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7" name="Rectangle 42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8" name="Rectangle 44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Boundary Conditions</a:t>
            </a:r>
            <a:endParaRPr lang="en-US" altLang="zh-CN" sz="2000" u="sng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8" name="Picture 24" descr="Z:\WHIPLASH\Hakan's Prof-Lecture\domain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 b="4949"/>
          <a:stretch/>
        </p:blipFill>
        <p:spPr bwMode="auto">
          <a:xfrm>
            <a:off x="1046622" y="2513670"/>
            <a:ext cx="6693730" cy="357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 bwMode="auto">
          <a:xfrm flipH="1">
            <a:off x="4393487" y="5949280"/>
            <a:ext cx="610561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491880" y="6086346"/>
            <a:ext cx="1314464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wall</a:t>
            </a:r>
            <a:endParaRPr kumimoji="0" lang="sv-SE" sz="1100" i="1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flipH="1" flipV="1">
            <a:off x="7408800" y="2708920"/>
            <a:ext cx="657232" cy="3530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7434000" y="3062010"/>
            <a:ext cx="1314464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wall</a:t>
            </a:r>
            <a:endParaRPr kumimoji="0" lang="sv-SE" sz="1100" i="1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1" name="Straight Connector 50"/>
          <p:cNvCxnSpPr>
            <a:endCxn id="52" idx="0"/>
          </p:cNvCxnSpPr>
          <p:nvPr/>
        </p:nvCxnSpPr>
        <p:spPr bwMode="auto">
          <a:xfrm>
            <a:off x="5886772" y="6021288"/>
            <a:ext cx="548276" cy="137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5777816" y="6158354"/>
            <a:ext cx="1314464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symmetryPlane</a:t>
            </a:r>
            <a:endParaRPr kumimoji="0" lang="sv-SE" sz="1100" i="1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H="1">
            <a:off x="6587448" y="6021288"/>
            <a:ext cx="504832" cy="1440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42" idx="2"/>
          </p:cNvCxnSpPr>
          <p:nvPr/>
        </p:nvCxnSpPr>
        <p:spPr bwMode="auto">
          <a:xfrm flipH="1">
            <a:off x="7596336" y="3284984"/>
            <a:ext cx="494896" cy="5040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H="1">
            <a:off x="6516216" y="4725144"/>
            <a:ext cx="394538" cy="540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5633800" y="4646186"/>
            <a:ext cx="1314464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sz="11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</a:t>
            </a:r>
            <a:endParaRPr kumimoji="0" lang="sv-SE" sz="1100" i="1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 flipH="1" flipV="1">
            <a:off x="827584" y="2420889"/>
            <a:ext cx="360040" cy="7920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1835696" y="2204865"/>
            <a:ext cx="414364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Rectangle 74"/>
          <p:cNvSpPr/>
          <p:nvPr/>
        </p:nvSpPr>
        <p:spPr bwMode="auto">
          <a:xfrm>
            <a:off x="179512" y="1988840"/>
            <a:ext cx="1800200" cy="432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pressure: </a:t>
            </a:r>
            <a:r>
              <a:rPr lang="en-US" sz="110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fixedValue</a:t>
            </a:r>
            <a:endParaRPr lang="en-US" sz="1100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velocity: </a:t>
            </a:r>
            <a:r>
              <a:rPr lang="en-US" sz="110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zeroGradient</a:t>
            </a:r>
            <a:endParaRPr kumimoji="0" lang="sv-SE" sz="1100" i="1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84" name="Straight Connector 83"/>
          <p:cNvCxnSpPr/>
          <p:nvPr/>
        </p:nvCxnSpPr>
        <p:spPr bwMode="auto">
          <a:xfrm flipH="1" flipV="1">
            <a:off x="7092280" y="2348880"/>
            <a:ext cx="216024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Rectangle 84"/>
          <p:cNvSpPr/>
          <p:nvPr/>
        </p:nvSpPr>
        <p:spPr bwMode="auto">
          <a:xfrm>
            <a:off x="6065847" y="1916829"/>
            <a:ext cx="3078153" cy="4320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pressure: </a:t>
            </a:r>
            <a:r>
              <a:rPr lang="en-US" sz="110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timeVaryingUniformFixedValue</a:t>
            </a:r>
            <a:endParaRPr lang="en-US" sz="1100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velocity: </a:t>
            </a:r>
            <a:r>
              <a:rPr lang="en-US" sz="110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zeroGradient</a:t>
            </a:r>
            <a:endParaRPr kumimoji="0" lang="sv-SE" sz="1100" i="1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6156176" y="2132856"/>
            <a:ext cx="25922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ight Arrow 53"/>
          <p:cNvSpPr/>
          <p:nvPr/>
        </p:nvSpPr>
        <p:spPr bwMode="auto">
          <a:xfrm rot="1465453">
            <a:off x="5935888" y="1685356"/>
            <a:ext cx="955757" cy="186227"/>
          </a:xfrm>
          <a:prstGeom prst="rightArrow">
            <a:avLst>
              <a:gd name="adj1" fmla="val 40988"/>
              <a:gd name="adj2" fmla="val 106948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3491880" y="541730"/>
            <a:ext cx="2285936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1D  modeling with Simulink</a:t>
            </a:r>
            <a:endParaRPr kumimoji="0" lang="sv-SE" sz="1100" i="1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11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Computation Condition</a:t>
            </a:r>
            <a:endParaRPr lang="en-US" altLang="zh-CN" sz="2000" u="sng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68313" y="966788"/>
            <a:ext cx="81041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Parallel computation with four processors.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Decomposition of the computational domain adopts the method of ‘simple’.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Time interval – </a:t>
            </a:r>
            <a:r>
              <a:rPr lang="el-GR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Δ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 -- is 5e-6 sec.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Simulated physical period is 0.2 sec.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Wall-clock time is approximately 36 </a:t>
            </a: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sec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 step.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zh-CN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 descr="D:\C5_200ms_0.1Pres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1783" r="4109" b="2668"/>
          <a:stretch/>
        </p:blipFill>
        <p:spPr bwMode="auto">
          <a:xfrm>
            <a:off x="2215733" y="3350042"/>
            <a:ext cx="4804539" cy="254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3707904" y="5942330"/>
            <a:ext cx="2016224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Pressure at the inlet</a:t>
            </a:r>
            <a:endParaRPr kumimoji="0" lang="sv-SE" sz="1400" i="1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3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8" name="Rectangle 44"/>
          <p:cNvSpPr>
            <a:spLocks noChangeArrowheads="1"/>
          </p:cNvSpPr>
          <p:nvPr/>
        </p:nvSpPr>
        <p:spPr bwMode="auto">
          <a:xfrm>
            <a:off x="0" y="294818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Results</a:t>
            </a:r>
            <a:endParaRPr lang="en-US" altLang="zh-CN" sz="2000" u="sng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039822" y="852602"/>
            <a:ext cx="2684306" cy="1496278"/>
            <a:chOff x="2781946" y="766565"/>
            <a:chExt cx="3355383" cy="1870347"/>
          </a:xfrm>
        </p:grpSpPr>
        <p:pic>
          <p:nvPicPr>
            <p:cNvPr id="22" name="Picture 2" descr="D:\C5_200ms_0.1Pres.t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2" r="4109"/>
            <a:stretch/>
          </p:blipFill>
          <p:spPr bwMode="auto">
            <a:xfrm>
              <a:off x="2781946" y="766565"/>
              <a:ext cx="3355383" cy="1870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>
              <a:spLocks noChangeAspect="1"/>
            </p:cNvSpPr>
            <p:nvPr/>
          </p:nvSpPr>
          <p:spPr bwMode="auto">
            <a:xfrm>
              <a:off x="3168173" y="1872000"/>
              <a:ext cx="146304" cy="146304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黑体" pitchFamily="2" charset="-122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3456000" y="1476000"/>
              <a:ext cx="146304" cy="146304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黑体" pitchFamily="2" charset="-122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3772800" y="2124000"/>
              <a:ext cx="146304" cy="146304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黑体" pitchFamily="2" charset="-122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4039200" y="946800"/>
              <a:ext cx="146304" cy="146304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黑体" pitchFamily="2" charset="-122"/>
              </a:endParaRPr>
            </a:p>
          </p:txBody>
        </p:sp>
      </p:grpSp>
      <p:pic>
        <p:nvPicPr>
          <p:cNvPr id="4098" name="Picture 2" descr="D:\snapshot_3e-3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8"/>
          <a:stretch/>
        </p:blipFill>
        <p:spPr bwMode="auto">
          <a:xfrm>
            <a:off x="1331640" y="2710037"/>
            <a:ext cx="2715821" cy="16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napshot_2.5e-2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8"/>
          <a:stretch/>
        </p:blipFill>
        <p:spPr bwMode="auto">
          <a:xfrm>
            <a:off x="4520475" y="2708920"/>
            <a:ext cx="2715821" cy="16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napshot_4.8e-2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8"/>
          <a:stretch/>
        </p:blipFill>
        <p:spPr bwMode="auto">
          <a:xfrm>
            <a:off x="1331640" y="4587024"/>
            <a:ext cx="2715821" cy="16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snapshot_6.9e-2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88"/>
          <a:stretch/>
        </p:blipFill>
        <p:spPr bwMode="auto">
          <a:xfrm>
            <a:off x="4520475" y="4587024"/>
            <a:ext cx="2715821" cy="16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snapshot_6.9e-2.t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6"/>
          <a:stretch/>
        </p:blipFill>
        <p:spPr bwMode="auto">
          <a:xfrm rot="5400000">
            <a:off x="6667948" y="4026519"/>
            <a:ext cx="2715821" cy="8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68313" y="966788"/>
            <a:ext cx="3959671" cy="41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8" action="ppaction://hlinkfile"/>
              </a:rPr>
              <a:t>Movie</a:t>
            </a:r>
            <a:endParaRPr lang="en-US" altLang="zh-CN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C5_200ms_0.1Pres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1783" r="4109" b="2668"/>
          <a:stretch/>
        </p:blipFill>
        <p:spPr bwMode="auto">
          <a:xfrm>
            <a:off x="467544" y="4509120"/>
            <a:ext cx="3693076" cy="19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1"/>
          <p:cNvSpPr txBox="1">
            <a:spLocks noChangeArrowheads="1"/>
          </p:cNvSpPr>
          <p:nvPr/>
        </p:nvSpPr>
        <p:spPr bwMode="auto">
          <a:xfrm>
            <a:off x="468313" y="966788"/>
            <a:ext cx="3959671" cy="78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Deformation of the ganglion is   associated with pressure variation.</a:t>
            </a: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7" name="Rectangle 42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8" name="Rectangle 44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Results</a:t>
            </a:r>
            <a:endParaRPr lang="en-US" altLang="zh-CN" sz="2000" u="sng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7" descr="D:\VonMisesStress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1620"/>
          <a:stretch/>
        </p:blipFill>
        <p:spPr bwMode="auto">
          <a:xfrm>
            <a:off x="4849435" y="404664"/>
            <a:ext cx="3802149" cy="192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x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2357"/>
          <a:stretch/>
        </p:blipFill>
        <p:spPr bwMode="auto">
          <a:xfrm>
            <a:off x="4849435" y="2492896"/>
            <a:ext cx="3802149" cy="189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sitaXX.t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 b="2695"/>
          <a:stretch/>
        </p:blipFill>
        <p:spPr bwMode="auto">
          <a:xfrm>
            <a:off x="4849435" y="4509120"/>
            <a:ext cx="3802149" cy="18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2051720" y="5726306"/>
            <a:ext cx="1512168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Pressure at the inlet</a:t>
            </a:r>
            <a:endParaRPr kumimoji="0" lang="sv-SE" sz="1100" i="1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82" name="Picture 10" descr="D:\snapshot_5e-5.t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5" r="23458" b="35789"/>
          <a:stretch/>
        </p:blipFill>
        <p:spPr bwMode="auto">
          <a:xfrm>
            <a:off x="467544" y="2348880"/>
            <a:ext cx="3741738" cy="15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272384" y="3840100"/>
            <a:ext cx="144016" cy="1440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05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3792"/>
            <a:ext cx="7772400" cy="566936"/>
          </a:xfrm>
        </p:spPr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68313" y="966788"/>
            <a:ext cx="81041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FSI solver of </a:t>
            </a:r>
            <a:r>
              <a:rPr lang="en-US" altLang="zh-CN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OpenFOAM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succeeds in predicting the nerve injury of whiplash.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The computation is paralleled.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ganglion deformation is connected with the pressure impulsion of venous plexus, which is reproduced by imposing a varying pressure boundary condition at the inlet.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We will extend the present 2D simulation to 3D.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altLang="zh-CN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54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Z:\WHIPLASH\Hakan's Prof-Lecture\C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84153"/>
            <a:ext cx="334962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8" name="Rectangle 44"/>
          <p:cNvSpPr>
            <a:spLocks noChangeArrowheads="1"/>
          </p:cNvSpPr>
          <p:nvPr/>
        </p:nvSpPr>
        <p:spPr bwMode="auto">
          <a:xfrm>
            <a:off x="0" y="198884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 smtClean="0">
                <a:solidFill>
                  <a:schemeClr val="tx2"/>
                </a:solidFill>
                <a:latin typeface="Arial" charset="0"/>
              </a:rPr>
              <a:t>Results</a:t>
            </a:r>
            <a:endParaRPr lang="en-US" altLang="zh-CN" sz="2000" u="sng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3085" name="Group 10"/>
          <p:cNvGrpSpPr>
            <a:grpSpLocks noChangeAspect="1"/>
          </p:cNvGrpSpPr>
          <p:nvPr/>
        </p:nvGrpSpPr>
        <p:grpSpPr bwMode="auto">
          <a:xfrm>
            <a:off x="0" y="2655590"/>
            <a:ext cx="3216275" cy="1768475"/>
            <a:chOff x="309533" y="3310171"/>
            <a:chExt cx="4467225" cy="2455862"/>
          </a:xfrm>
        </p:grpSpPr>
        <p:pic>
          <p:nvPicPr>
            <p:cNvPr id="309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33" y="3310171"/>
              <a:ext cx="4467225" cy="245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4" name="Rectangle 29"/>
            <p:cNvSpPr>
              <a:spLocks noChangeArrowheads="1"/>
            </p:cNvSpPr>
            <p:nvPr/>
          </p:nvSpPr>
          <p:spPr bwMode="auto">
            <a:xfrm>
              <a:off x="309533" y="3310171"/>
              <a:ext cx="320060" cy="2145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 Black" pitchFamily="34" charset="0"/>
                <a:ea typeface="黑体" pitchFamily="2" charset="-122"/>
              </a:endParaRPr>
            </a:p>
          </p:txBody>
        </p:sp>
      </p:grpSp>
      <p:sp>
        <p:nvSpPr>
          <p:cNvPr id="3086" name="矩形 21"/>
          <p:cNvSpPr>
            <a:spLocks noChangeArrowheads="1"/>
          </p:cNvSpPr>
          <p:nvPr/>
        </p:nvSpPr>
        <p:spPr bwMode="auto">
          <a:xfrm>
            <a:off x="34925" y="4455815"/>
            <a:ext cx="363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200" i="1">
                <a:latin typeface="Arial" charset="0"/>
                <a:ea typeface="黑体" pitchFamily="2" charset="-122"/>
              </a:rPr>
              <a:t>Giancarlo Canavese and Mats Svensson, Chalmers, 2004</a:t>
            </a:r>
            <a:endParaRPr lang="zh-CN" altLang="en-US" sz="1200" i="1">
              <a:latin typeface="Arial" charset="0"/>
              <a:ea typeface="黑体" pitchFamily="2" charset="-122"/>
            </a:endParaRPr>
          </a:p>
        </p:txBody>
      </p:sp>
      <p:sp>
        <p:nvSpPr>
          <p:cNvPr id="3089" name="Rectangle 11"/>
          <p:cNvSpPr>
            <a:spLocks noChangeArrowheads="1"/>
          </p:cNvSpPr>
          <p:nvPr/>
        </p:nvSpPr>
        <p:spPr bwMode="auto">
          <a:xfrm>
            <a:off x="3779838" y="236825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9pPr>
          </a:lstStyle>
          <a:p>
            <a:pPr eaLnBrk="1" hangingPunct="1"/>
            <a:r>
              <a:rPr lang="en-US" altLang="sv-SE" sz="1200" i="1">
                <a:latin typeface="Arial" charset="0"/>
                <a:cs typeface="Arial" charset="0"/>
              </a:rPr>
              <a:t>Modelling by Simulink</a:t>
            </a:r>
          </a:p>
        </p:txBody>
      </p:sp>
      <p:sp>
        <p:nvSpPr>
          <p:cNvPr id="3090" name="Rectangle 35"/>
          <p:cNvSpPr>
            <a:spLocks noChangeArrowheads="1"/>
          </p:cNvSpPr>
          <p:nvPr/>
        </p:nvSpPr>
        <p:spPr bwMode="auto">
          <a:xfrm>
            <a:off x="1463675" y="2368253"/>
            <a:ext cx="1092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9pPr>
          </a:lstStyle>
          <a:p>
            <a:pPr eaLnBrk="1" hangingPunct="1"/>
            <a:r>
              <a:rPr lang="en-US" altLang="sv-SE" sz="1200" i="1" dirty="0">
                <a:latin typeface="Arial" charset="0"/>
                <a:cs typeface="Arial" charset="0"/>
              </a:rPr>
              <a:t>Experiment</a:t>
            </a:r>
          </a:p>
        </p:txBody>
      </p:sp>
      <p:pic>
        <p:nvPicPr>
          <p:cNvPr id="3091" name="Picture 24" descr="Z:\WHIPLASH\Hakan's Prof-Lecture\domain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584153"/>
            <a:ext cx="27844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42"/>
          <p:cNvSpPr>
            <a:spLocks noChangeArrowheads="1"/>
          </p:cNvSpPr>
          <p:nvPr/>
        </p:nvSpPr>
        <p:spPr bwMode="auto">
          <a:xfrm>
            <a:off x="6588125" y="2368253"/>
            <a:ext cx="2160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9pPr>
          </a:lstStyle>
          <a:p>
            <a:pPr eaLnBrk="1" hangingPunct="1"/>
            <a:r>
              <a:rPr lang="en-US" altLang="sv-SE" sz="1200" i="1">
                <a:latin typeface="Arial" charset="0"/>
                <a:cs typeface="Arial" charset="0"/>
              </a:rPr>
              <a:t>FSI by OpenFOAM</a:t>
            </a:r>
          </a:p>
        </p:txBody>
      </p:sp>
    </p:spTree>
    <p:extLst>
      <p:ext uri="{BB962C8B-B14F-4D97-AF65-F5344CB8AC3E}">
        <p14:creationId xmlns:p14="http://schemas.microsoft.com/office/powerpoint/2010/main" val="12097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1"/>
          <p:cNvSpPr txBox="1">
            <a:spLocks noChangeArrowheads="1"/>
          </p:cNvSpPr>
          <p:nvPr/>
        </p:nvSpPr>
        <p:spPr bwMode="auto">
          <a:xfrm>
            <a:off x="468313" y="966788"/>
            <a:ext cx="8104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" charset="0"/>
                <a:ea typeface="黑体" pitchFamily="2" charset="-122"/>
              </a:rPr>
              <a:t>  The </a:t>
            </a:r>
            <a:r>
              <a:rPr lang="en-US" altLang="zh-CN" sz="1600" dirty="0" smtClean="0">
                <a:latin typeface="Arial" charset="0"/>
                <a:ea typeface="黑体" pitchFamily="2" charset="-122"/>
              </a:rPr>
              <a:t>injury</a:t>
            </a:r>
            <a:endParaRPr lang="en-US" altLang="zh-CN" sz="1600" dirty="0">
              <a:latin typeface="Arial" charset="0"/>
              <a:ea typeface="黑体" pitchFamily="2" charset="-122"/>
            </a:endParaRP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7" name="Rectangle 42"/>
          <p:cNvSpPr>
            <a:spLocks noChangeArrowheads="1"/>
          </p:cNvSpPr>
          <p:nvPr/>
        </p:nvSpPr>
        <p:spPr bwMode="auto">
          <a:xfrm>
            <a:off x="0" y="278092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8" name="Rectangle 44"/>
          <p:cNvSpPr>
            <a:spLocks noChangeArrowheads="1"/>
          </p:cNvSpPr>
          <p:nvPr/>
        </p:nvSpPr>
        <p:spPr bwMode="auto">
          <a:xfrm>
            <a:off x="0" y="278092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 smtClean="0">
                <a:solidFill>
                  <a:schemeClr val="tx2"/>
                </a:solidFill>
                <a:latin typeface="Arial" charset="0"/>
              </a:rPr>
              <a:t>Computation Setting -- Simplified Geometry</a:t>
            </a:r>
            <a:endParaRPr lang="en-US" altLang="zh-CN" sz="2000" u="sng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29072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4000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91" y="1911072"/>
            <a:ext cx="3606165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0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5800"/>
            <a:ext cx="7772400" cy="566936"/>
          </a:xfrm>
        </p:spPr>
        <p:txBody>
          <a:bodyPr/>
          <a:lstStyle/>
          <a:p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4006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Computational Settings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861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1"/>
          <p:cNvSpPr txBox="1">
            <a:spLocks noChangeArrowheads="1"/>
          </p:cNvSpPr>
          <p:nvPr/>
        </p:nvSpPr>
        <p:spPr bwMode="auto">
          <a:xfrm>
            <a:off x="467544" y="1196752"/>
            <a:ext cx="8104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injuries happen in </a:t>
            </a: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rear-end car crashes. </a:t>
            </a:r>
            <a:endParaRPr lang="en-US" altLang="zh-CN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9pPr>
          </a:lstStyle>
          <a:p>
            <a:pPr algn="l" eaLnBrk="1" hangingPunct="1"/>
            <a:endParaRPr lang="en-US" altLang="zh-CN" sz="2000" u="sng">
              <a:solidFill>
                <a:schemeClr val="tx2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6868" name="Rectangle 40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6869" name="Rectangle 42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6870" name="Rectangle 44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6873" name="Rectangle 6"/>
          <p:cNvSpPr>
            <a:spLocks noChangeArrowheads="1"/>
          </p:cNvSpPr>
          <p:nvPr/>
        </p:nvSpPr>
        <p:spPr bwMode="auto">
          <a:xfrm>
            <a:off x="371475" y="2143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9pPr>
          </a:lstStyle>
          <a:p>
            <a:pPr algn="l" eaLnBrk="1" hangingPunct="1"/>
            <a:r>
              <a:rPr lang="en-US" altLang="zh-CN" sz="2000" u="sng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Introduction to </a:t>
            </a:r>
            <a:r>
              <a:rPr lang="en-US" altLang="zh-CN" sz="2000" u="sng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Whiplash</a:t>
            </a:r>
            <a:endParaRPr lang="en-US" altLang="zh-CN" sz="2000" u="sng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67544" y="1840855"/>
            <a:ext cx="8104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  <a:ea typeface="黑体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Char char="•"/>
            </a:pP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Damage at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ntervertebral joints,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Vertebral discs,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Ligaments,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Cervical muscles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Nerve roots.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27584" y="3717032"/>
            <a:ext cx="1800200" cy="432048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黑体" pitchFamily="2" charset="-122"/>
            </a:endParaRPr>
          </a:p>
        </p:txBody>
      </p:sp>
      <p:cxnSp>
        <p:nvCxnSpPr>
          <p:cNvPr id="4" name="Straight Arrow Connector 3"/>
          <p:cNvCxnSpPr>
            <a:stCxn id="10" idx="0"/>
            <a:endCxn id="2" idx="4"/>
          </p:cNvCxnSpPr>
          <p:nvPr/>
        </p:nvCxnSpPr>
        <p:spPr bwMode="auto">
          <a:xfrm flipH="1" flipV="1">
            <a:off x="1727684" y="4149080"/>
            <a:ext cx="252028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115616" y="4509120"/>
            <a:ext cx="1728192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 concern</a:t>
            </a:r>
            <a:endParaRPr kumimoji="0" lang="sv-SE" sz="16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61086" y="1775824"/>
            <a:ext cx="3611314" cy="3165344"/>
            <a:chOff x="5220072" y="3111034"/>
            <a:chExt cx="3009428" cy="2637787"/>
          </a:xfrm>
        </p:grpSpPr>
        <p:pic>
          <p:nvPicPr>
            <p:cNvPr id="36872" name="Picture 2" descr="http://www.vardguiden.se/images/_big/pisksnartskada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5" t="28069" r="9567"/>
            <a:stretch/>
          </p:blipFill>
          <p:spPr bwMode="auto">
            <a:xfrm>
              <a:off x="5220072" y="3111034"/>
              <a:ext cx="3009428" cy="263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5220072" y="3140968"/>
              <a:ext cx="1034306" cy="17281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黑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6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1"/>
          <p:cNvSpPr txBox="1">
            <a:spLocks noChangeArrowheads="1"/>
          </p:cNvSpPr>
          <p:nvPr/>
        </p:nvSpPr>
        <p:spPr bwMode="auto">
          <a:xfrm>
            <a:off x="468313" y="966788"/>
            <a:ext cx="8104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Damage occurs at ganglion of spinal nerve.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Highly impulsive pressure is observed in venous plexus embedded in spinal canal.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anglion damage is possibly relative to this impulsive pressure.</a:t>
            </a:r>
            <a:endParaRPr lang="en-US" altLang="zh-CN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8" name="Rectangle 44"/>
          <p:cNvSpPr>
            <a:spLocks noChangeArrowheads="1"/>
          </p:cNvSpPr>
          <p:nvPr/>
        </p:nvSpPr>
        <p:spPr bwMode="auto">
          <a:xfrm>
            <a:off x="0" y="310595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>
                <a:solidFill>
                  <a:schemeClr val="tx2"/>
                </a:solidFill>
                <a:latin typeface="Arial" charset="0"/>
              </a:rPr>
              <a:t>Nerve Injury during Whiplash Motion</a:t>
            </a:r>
          </a:p>
        </p:txBody>
      </p:sp>
      <p:pic>
        <p:nvPicPr>
          <p:cNvPr id="3081" name="Picture 26" descr="http://backpainedge.com/wp-content/uploads/whiplash-sp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4" y="2276872"/>
            <a:ext cx="1915668" cy="191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 12"/>
          <p:cNvGrpSpPr>
            <a:grpSpLocks noChangeAspect="1"/>
          </p:cNvGrpSpPr>
          <p:nvPr/>
        </p:nvGrpSpPr>
        <p:grpSpPr bwMode="auto">
          <a:xfrm>
            <a:off x="3434245" y="2311127"/>
            <a:ext cx="2073859" cy="2013681"/>
            <a:chOff x="3347864" y="548680"/>
            <a:chExt cx="2667000" cy="2590800"/>
          </a:xfrm>
        </p:grpSpPr>
        <p:pic>
          <p:nvPicPr>
            <p:cNvPr id="3097" name="Picture 20" descr="Vertebral column cross se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548680"/>
              <a:ext cx="26670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" name="Rectangle 14"/>
            <p:cNvSpPr>
              <a:spLocks noChangeArrowheads="1"/>
            </p:cNvSpPr>
            <p:nvPr/>
          </p:nvSpPr>
          <p:spPr bwMode="auto">
            <a:xfrm>
              <a:off x="3347864" y="2924944"/>
              <a:ext cx="900162" cy="2145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 Black" pitchFamily="34" charset="0"/>
                <a:ea typeface="黑体" pitchFamily="2" charset="-122"/>
              </a:endParaRPr>
            </a:p>
          </p:txBody>
        </p:sp>
      </p:grpSp>
      <p:grpSp>
        <p:nvGrpSpPr>
          <p:cNvPr id="3083" name="Group 15"/>
          <p:cNvGrpSpPr>
            <a:grpSpLocks noChangeAspect="1"/>
          </p:cNvGrpSpPr>
          <p:nvPr/>
        </p:nvGrpSpPr>
        <p:grpSpPr bwMode="auto">
          <a:xfrm>
            <a:off x="6012160" y="2311127"/>
            <a:ext cx="2073859" cy="2013681"/>
            <a:chOff x="179512" y="476672"/>
            <a:chExt cx="2667000" cy="2590800"/>
          </a:xfrm>
        </p:grpSpPr>
        <p:pic>
          <p:nvPicPr>
            <p:cNvPr id="3095" name="Picture 18" descr="http://www.buzzle.com/images/diagrams/nervous-system/spinal-cord-inside-the-vertebral-colum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76672"/>
              <a:ext cx="26670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6" name="Rectangle 17"/>
            <p:cNvSpPr>
              <a:spLocks noChangeArrowheads="1"/>
            </p:cNvSpPr>
            <p:nvPr/>
          </p:nvSpPr>
          <p:spPr bwMode="auto">
            <a:xfrm>
              <a:off x="179512" y="2852936"/>
              <a:ext cx="900162" cy="2145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 Black" pitchFamily="34" charset="0"/>
                <a:ea typeface="黑体" pitchFamily="2" charset="-122"/>
              </a:endParaRPr>
            </a:p>
          </p:txBody>
        </p:sp>
      </p:grpSp>
      <p:sp>
        <p:nvSpPr>
          <p:cNvPr id="3084" name="Rectangle 1"/>
          <p:cNvSpPr>
            <a:spLocks noChangeArrowheads="1"/>
          </p:cNvSpPr>
          <p:nvPr/>
        </p:nvSpPr>
        <p:spPr bwMode="auto">
          <a:xfrm>
            <a:off x="1216171" y="2924944"/>
            <a:ext cx="844110" cy="634468"/>
          </a:xfrm>
          <a:prstGeom prst="rect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 Black" pitchFamily="34" charset="0"/>
              <a:ea typeface="黑体" pitchFamily="2" charset="-122"/>
            </a:endParaRPr>
          </a:p>
        </p:txBody>
      </p:sp>
      <p:grpSp>
        <p:nvGrpSpPr>
          <p:cNvPr id="3085" name="Group 10"/>
          <p:cNvGrpSpPr>
            <a:grpSpLocks noChangeAspect="1"/>
          </p:cNvGrpSpPr>
          <p:nvPr/>
        </p:nvGrpSpPr>
        <p:grpSpPr bwMode="auto">
          <a:xfrm>
            <a:off x="3011909" y="4725144"/>
            <a:ext cx="3216275" cy="1768477"/>
            <a:chOff x="309533" y="3310171"/>
            <a:chExt cx="4467227" cy="2455867"/>
          </a:xfrm>
        </p:grpSpPr>
        <p:pic>
          <p:nvPicPr>
            <p:cNvPr id="309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33" y="3310174"/>
              <a:ext cx="4467227" cy="2455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4" name="Rectangle 29"/>
            <p:cNvSpPr>
              <a:spLocks noChangeArrowheads="1"/>
            </p:cNvSpPr>
            <p:nvPr/>
          </p:nvSpPr>
          <p:spPr bwMode="auto">
            <a:xfrm>
              <a:off x="309533" y="3310171"/>
              <a:ext cx="320060" cy="2145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 Black" pitchFamily="34" charset="0"/>
                <a:ea typeface="黑体" pitchFamily="2" charset="-122"/>
              </a:endParaRPr>
            </a:p>
          </p:txBody>
        </p:sp>
      </p:grpSp>
      <p:sp>
        <p:nvSpPr>
          <p:cNvPr id="3086" name="矩形 21"/>
          <p:cNvSpPr>
            <a:spLocks noChangeArrowheads="1"/>
          </p:cNvSpPr>
          <p:nvPr/>
        </p:nvSpPr>
        <p:spPr bwMode="auto">
          <a:xfrm>
            <a:off x="5868144" y="6783461"/>
            <a:ext cx="363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200" i="1" dirty="0">
                <a:latin typeface="Arial" charset="0"/>
                <a:ea typeface="黑体" pitchFamily="2" charset="-122"/>
              </a:rPr>
              <a:t>Giancarlo </a:t>
            </a:r>
            <a:r>
              <a:rPr lang="en-US" altLang="zh-CN" sz="1200" i="1" dirty="0" err="1">
                <a:latin typeface="Arial" charset="0"/>
                <a:ea typeface="黑体" pitchFamily="2" charset="-122"/>
              </a:rPr>
              <a:t>Canavese</a:t>
            </a:r>
            <a:r>
              <a:rPr lang="en-US" altLang="zh-CN" sz="1200" i="1" dirty="0">
                <a:latin typeface="Arial" charset="0"/>
                <a:ea typeface="黑体" pitchFamily="2" charset="-122"/>
              </a:rPr>
              <a:t> and Mats </a:t>
            </a:r>
            <a:r>
              <a:rPr lang="en-US" altLang="zh-CN" sz="1200" i="1" dirty="0" err="1">
                <a:latin typeface="Arial" charset="0"/>
                <a:ea typeface="黑体" pitchFamily="2" charset="-122"/>
              </a:rPr>
              <a:t>Svensson</a:t>
            </a:r>
            <a:r>
              <a:rPr lang="en-US" altLang="zh-CN" sz="1200" i="1" dirty="0">
                <a:latin typeface="Arial" charset="0"/>
                <a:ea typeface="黑体" pitchFamily="2" charset="-122"/>
              </a:rPr>
              <a:t>, Chalmers, 2004</a:t>
            </a:r>
            <a:endParaRPr lang="zh-CN" altLang="en-US" sz="1200" i="1" dirty="0">
              <a:latin typeface="Arial" charset="0"/>
              <a:ea typeface="黑体" pitchFamily="2" charset="-122"/>
            </a:endParaRPr>
          </a:p>
        </p:txBody>
      </p:sp>
      <p:sp>
        <p:nvSpPr>
          <p:cNvPr id="3088" name="Oval 13"/>
          <p:cNvSpPr>
            <a:spLocks noChangeArrowheads="1"/>
          </p:cNvSpPr>
          <p:nvPr/>
        </p:nvSpPr>
        <p:spPr bwMode="auto">
          <a:xfrm>
            <a:off x="6308247" y="3486522"/>
            <a:ext cx="576064" cy="233306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7348343" y="3486522"/>
            <a:ext cx="576064" cy="233306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 Black" pitchFamily="34" charset="0"/>
              <a:ea typeface="黑体" pitchFamily="2" charset="-122"/>
            </a:endParaRPr>
          </a:p>
        </p:txBody>
      </p:sp>
      <p:cxnSp>
        <p:nvCxnSpPr>
          <p:cNvPr id="3" name="Straight Connector 2"/>
          <p:cNvCxnSpPr>
            <a:stCxn id="3088" idx="4"/>
          </p:cNvCxnSpPr>
          <p:nvPr/>
        </p:nvCxnSpPr>
        <p:spPr bwMode="auto">
          <a:xfrm>
            <a:off x="6596279" y="3719828"/>
            <a:ext cx="464032" cy="5012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3" idx="4"/>
          </p:cNvCxnSpPr>
          <p:nvPr/>
        </p:nvCxnSpPr>
        <p:spPr bwMode="auto">
          <a:xfrm flipH="1">
            <a:off x="7204327" y="3719828"/>
            <a:ext cx="432048" cy="5012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6649967" y="4214138"/>
            <a:ext cx="914400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Ganglion</a:t>
            </a:r>
            <a:endParaRPr kumimoji="0" lang="sv-SE" sz="11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7060311" y="2492896"/>
            <a:ext cx="0" cy="5425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412239" y="2245147"/>
            <a:ext cx="1296144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Venous plexus</a:t>
            </a:r>
            <a:endParaRPr kumimoji="0" lang="sv-SE" sz="11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5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1"/>
          <p:cNvSpPr txBox="1">
            <a:spLocks noChangeArrowheads="1"/>
          </p:cNvSpPr>
          <p:nvPr/>
        </p:nvSpPr>
        <p:spPr bwMode="auto">
          <a:xfrm>
            <a:off x="468313" y="966788"/>
            <a:ext cx="8104187" cy="41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system is solved using the strongly coupled partitioned method. </a:t>
            </a: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8" name="Rectangle 44"/>
          <p:cNvSpPr>
            <a:spLocks noChangeArrowheads="1"/>
          </p:cNvSpPr>
          <p:nvPr/>
        </p:nvSpPr>
        <p:spPr bwMode="auto">
          <a:xfrm>
            <a:off x="0" y="310595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FSI solver of </a:t>
            </a:r>
            <a:r>
              <a:rPr lang="en-US" altLang="zh-CN" sz="2000" u="sng" dirty="0" err="1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OpenFOAM</a:t>
            </a:r>
            <a:endParaRPr lang="en-US" altLang="zh-CN" sz="2000" u="sng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86" name="矩形 21"/>
          <p:cNvSpPr>
            <a:spLocks noChangeArrowheads="1"/>
          </p:cNvSpPr>
          <p:nvPr/>
        </p:nvSpPr>
        <p:spPr bwMode="auto">
          <a:xfrm>
            <a:off x="5868144" y="6783461"/>
            <a:ext cx="363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200" i="1" dirty="0">
                <a:latin typeface="Arial" charset="0"/>
                <a:ea typeface="黑体" pitchFamily="2" charset="-122"/>
              </a:rPr>
              <a:t>Giancarlo </a:t>
            </a:r>
            <a:r>
              <a:rPr lang="en-US" altLang="zh-CN" sz="1200" i="1" dirty="0" err="1">
                <a:latin typeface="Arial" charset="0"/>
                <a:ea typeface="黑体" pitchFamily="2" charset="-122"/>
              </a:rPr>
              <a:t>Canavese</a:t>
            </a:r>
            <a:r>
              <a:rPr lang="en-US" altLang="zh-CN" sz="1200" i="1" dirty="0">
                <a:latin typeface="Arial" charset="0"/>
                <a:ea typeface="黑体" pitchFamily="2" charset="-122"/>
              </a:rPr>
              <a:t> and Mats </a:t>
            </a:r>
            <a:r>
              <a:rPr lang="en-US" altLang="zh-CN" sz="1200" i="1" dirty="0" err="1">
                <a:latin typeface="Arial" charset="0"/>
                <a:ea typeface="黑体" pitchFamily="2" charset="-122"/>
              </a:rPr>
              <a:t>Svensson</a:t>
            </a:r>
            <a:r>
              <a:rPr lang="en-US" altLang="zh-CN" sz="1200" i="1" dirty="0">
                <a:latin typeface="Arial" charset="0"/>
                <a:ea typeface="黑体" pitchFamily="2" charset="-122"/>
              </a:rPr>
              <a:t>, Chalmers, 2004</a:t>
            </a:r>
            <a:endParaRPr lang="zh-CN" altLang="en-US" sz="1200" i="1" dirty="0">
              <a:latin typeface="Arial" charset="0"/>
              <a:ea typeface="黑体" pitchFamily="2" charset="-122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78163"/>
            <a:ext cx="56673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77" y="1916832"/>
            <a:ext cx="64293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2843808" y="2758083"/>
            <a:ext cx="576064" cy="1224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2339752" y="2758083"/>
            <a:ext cx="1080120" cy="23042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5004048" y="2758083"/>
            <a:ext cx="576064" cy="12241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4499992" y="2758083"/>
            <a:ext cx="1080120" cy="23042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38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Strongly Coupled Partitioned Method</a:t>
            </a:r>
            <a:endParaRPr lang="en-US" altLang="zh-CN" sz="2000" u="sng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7824" y="1124744"/>
            <a:ext cx="25202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Solve mesh</a:t>
            </a:r>
            <a:endParaRPr lang="sv-SE" sz="1400" i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7824" y="1916832"/>
            <a:ext cx="25202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Interface velocity</a:t>
            </a:r>
            <a:endParaRPr lang="sv-SE" sz="1400" i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7824" y="2708920"/>
            <a:ext cx="25202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Solve flow</a:t>
            </a:r>
            <a:endParaRPr lang="sv-SE" sz="1400" i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7824" y="3501008"/>
            <a:ext cx="25202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Interface load</a:t>
            </a:r>
            <a:endParaRPr lang="sv-SE" sz="1400" i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7824" y="4293096"/>
            <a:ext cx="25202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Solve structure</a:t>
            </a:r>
            <a:endParaRPr lang="sv-SE" sz="1400" i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7824" y="5085184"/>
            <a:ext cx="25202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Interface deformation</a:t>
            </a:r>
            <a:endParaRPr lang="sv-SE" sz="1400" i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8" name="Elbow Connector 17"/>
          <p:cNvCxnSpPr>
            <a:stCxn id="67" idx="5"/>
            <a:endCxn id="46" idx="3"/>
          </p:cNvCxnSpPr>
          <p:nvPr/>
        </p:nvCxnSpPr>
        <p:spPr>
          <a:xfrm flipH="1">
            <a:off x="2555776" y="3516307"/>
            <a:ext cx="5436604" cy="2576989"/>
          </a:xfrm>
          <a:prstGeom prst="bentConnector3">
            <a:avLst>
              <a:gd name="adj1" fmla="val -884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7" idx="1"/>
            <a:endCxn id="12" idx="3"/>
          </p:cNvCxnSpPr>
          <p:nvPr/>
        </p:nvCxnSpPr>
        <p:spPr>
          <a:xfrm rot="16200000" flipV="1">
            <a:off x="5346086" y="1574794"/>
            <a:ext cx="1800200" cy="1476164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2" idx="2"/>
            <a:endCxn id="13" idx="0"/>
          </p:cNvCxnSpPr>
          <p:nvPr/>
        </p:nvCxnSpPr>
        <p:spPr bwMode="auto">
          <a:xfrm>
            <a:off x="4247964" y="1700808"/>
            <a:ext cx="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3" idx="2"/>
            <a:endCxn id="14" idx="0"/>
          </p:cNvCxnSpPr>
          <p:nvPr/>
        </p:nvCxnSpPr>
        <p:spPr bwMode="auto">
          <a:xfrm>
            <a:off x="4247964" y="2492896"/>
            <a:ext cx="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4" idx="2"/>
            <a:endCxn id="15" idx="0"/>
          </p:cNvCxnSpPr>
          <p:nvPr/>
        </p:nvCxnSpPr>
        <p:spPr bwMode="auto">
          <a:xfrm>
            <a:off x="4247964" y="3284984"/>
            <a:ext cx="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5" idx="2"/>
            <a:endCxn id="16" idx="0"/>
          </p:cNvCxnSpPr>
          <p:nvPr/>
        </p:nvCxnSpPr>
        <p:spPr bwMode="auto">
          <a:xfrm>
            <a:off x="4247964" y="4077072"/>
            <a:ext cx="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16" idx="2"/>
            <a:endCxn id="17" idx="0"/>
          </p:cNvCxnSpPr>
          <p:nvPr/>
        </p:nvCxnSpPr>
        <p:spPr bwMode="auto">
          <a:xfrm>
            <a:off x="4247964" y="4869160"/>
            <a:ext cx="0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Flowchart: Alternate Process 44"/>
          <p:cNvSpPr/>
          <p:nvPr/>
        </p:nvSpPr>
        <p:spPr>
          <a:xfrm>
            <a:off x="467544" y="1124744"/>
            <a:ext cx="2088232" cy="576064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Step i-1</a:t>
            </a:r>
            <a:endParaRPr lang="sv-SE" sz="1400" i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467544" y="5805264"/>
            <a:ext cx="2088232" cy="576064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Step </a:t>
            </a:r>
            <a:r>
              <a:rPr lang="en-US" sz="1400" i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endParaRPr lang="sv-SE" sz="1400" i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7" name="Straight Arrow Connector 46"/>
          <p:cNvCxnSpPr>
            <a:stCxn id="45" idx="3"/>
            <a:endCxn id="12" idx="1"/>
          </p:cNvCxnSpPr>
          <p:nvPr/>
        </p:nvCxnSpPr>
        <p:spPr bwMode="auto">
          <a:xfrm>
            <a:off x="2555776" y="1412776"/>
            <a:ext cx="4320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89" y="1412776"/>
            <a:ext cx="17430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21" y="1441351"/>
            <a:ext cx="6000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89" y="2204864"/>
            <a:ext cx="17430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73608"/>
            <a:ext cx="24288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76" y="3744008"/>
            <a:ext cx="2009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97" y="4581128"/>
            <a:ext cx="19335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46" y="5373216"/>
            <a:ext cx="1438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84240"/>
            <a:ext cx="1857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6" name="Elbow Connector 65"/>
          <p:cNvCxnSpPr>
            <a:stCxn id="17" idx="3"/>
            <a:endCxn id="67" idx="4"/>
          </p:cNvCxnSpPr>
          <p:nvPr/>
        </p:nvCxnSpPr>
        <p:spPr>
          <a:xfrm flipV="1">
            <a:off x="5508104" y="3819637"/>
            <a:ext cx="1476164" cy="1553579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13" y="6093296"/>
            <a:ext cx="485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Flowchart: Data 66"/>
          <p:cNvSpPr/>
          <p:nvPr/>
        </p:nvSpPr>
        <p:spPr bwMode="auto">
          <a:xfrm>
            <a:off x="5724128" y="3212976"/>
            <a:ext cx="2520280" cy="606661"/>
          </a:xfrm>
          <a:prstGeom prst="flowChartInputOutpu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Check Residual</a:t>
            </a:r>
          </a:p>
        </p:txBody>
      </p:sp>
      <p:sp>
        <p:nvSpPr>
          <p:cNvPr id="104" name="Flowchart: Alternate Process 103"/>
          <p:cNvSpPr/>
          <p:nvPr/>
        </p:nvSpPr>
        <p:spPr>
          <a:xfrm>
            <a:off x="6804248" y="2219915"/>
            <a:ext cx="720080" cy="37833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</a:t>
            </a:r>
            <a:endParaRPr lang="sv-SE" sz="1400" b="1" i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5" name="Flowchart: Alternate Process 104"/>
          <p:cNvSpPr/>
          <p:nvPr/>
        </p:nvSpPr>
        <p:spPr>
          <a:xfrm>
            <a:off x="7884368" y="4581128"/>
            <a:ext cx="720080" cy="37833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Yes</a:t>
            </a:r>
            <a:endParaRPr lang="sv-SE" sz="1400" b="1" i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4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1"/>
          <p:cNvSpPr txBox="1">
            <a:spLocks noChangeArrowheads="1"/>
          </p:cNvSpPr>
          <p:nvPr/>
        </p:nvSpPr>
        <p:spPr bwMode="auto">
          <a:xfrm>
            <a:off x="468313" y="966788"/>
            <a:ext cx="8104187" cy="4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 smtClean="0">
                <a:latin typeface="Arial" charset="0"/>
                <a:ea typeface="黑体" pitchFamily="2" charset="-122"/>
              </a:rPr>
              <a:t>  The Aitken relaxation applies to accelerate iterations.</a:t>
            </a:r>
            <a:endParaRPr lang="en-US" altLang="zh-CN" sz="1600" dirty="0">
              <a:latin typeface="Arial" charset="0"/>
              <a:ea typeface="黑体" pitchFamily="2" charset="-122"/>
            </a:endParaRP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8" name="Rectangle 44"/>
          <p:cNvSpPr>
            <a:spLocks noChangeArrowheads="1"/>
          </p:cNvSpPr>
          <p:nvPr/>
        </p:nvSpPr>
        <p:spPr bwMode="auto">
          <a:xfrm>
            <a:off x="0" y="310595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 smtClean="0">
                <a:solidFill>
                  <a:schemeClr val="tx2"/>
                </a:solidFill>
                <a:latin typeface="Arial" charset="0"/>
              </a:rPr>
              <a:t>Acceleration Scheme</a:t>
            </a:r>
            <a:endParaRPr lang="en-US" altLang="zh-CN" sz="2000" u="sng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05694"/>
            <a:ext cx="28860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18573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94" y="2093580"/>
            <a:ext cx="1895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21240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r="20357" b="71426"/>
          <a:stretch/>
        </p:blipFill>
        <p:spPr bwMode="auto">
          <a:xfrm>
            <a:off x="957677" y="3140968"/>
            <a:ext cx="3936570" cy="5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549" y="5722962"/>
            <a:ext cx="27336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 t="27860"/>
          <a:stretch/>
        </p:blipFill>
        <p:spPr bwMode="auto">
          <a:xfrm>
            <a:off x="990896" y="4005064"/>
            <a:ext cx="5597328" cy="130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65" y="5769788"/>
            <a:ext cx="20478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9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1"/>
          <p:cNvSpPr txBox="1">
            <a:spLocks noChangeArrowheads="1"/>
          </p:cNvSpPr>
          <p:nvPr/>
        </p:nvSpPr>
        <p:spPr bwMode="auto">
          <a:xfrm>
            <a:off x="468313" y="966788"/>
            <a:ext cx="81041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Fluid is incompressible.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Fluid solver utilizes the PISO algorithm.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Structure </a:t>
            </a: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has linear elasticity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182563" indent="-182563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Structure solver employs the discretization of a second-order finite volume method in space and a second-order backward method in time. </a:t>
            </a: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Fluid and Structure Solvers</a:t>
            </a:r>
            <a:endParaRPr lang="en-US" altLang="zh-CN" sz="2000" u="sng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"/>
          <a:stretch/>
        </p:blipFill>
        <p:spPr bwMode="auto">
          <a:xfrm>
            <a:off x="2272275" y="3365601"/>
            <a:ext cx="4459965" cy="49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8" b="50000"/>
          <a:stretch/>
        </p:blipFill>
        <p:spPr bwMode="auto">
          <a:xfrm>
            <a:off x="2195736" y="5995847"/>
            <a:ext cx="1830105" cy="43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42244"/>
            <a:ext cx="2903794" cy="8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35875"/>
            <a:ext cx="3573901" cy="60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500"/>
          <a:stretch/>
        </p:blipFill>
        <p:spPr bwMode="auto">
          <a:xfrm>
            <a:off x="4355976" y="5995847"/>
            <a:ext cx="2133172" cy="43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lowchart: Alternate Process 15"/>
          <p:cNvSpPr/>
          <p:nvPr/>
        </p:nvSpPr>
        <p:spPr>
          <a:xfrm>
            <a:off x="2843808" y="2978660"/>
            <a:ext cx="3168352" cy="37833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Governing equation of structure</a:t>
            </a:r>
            <a:endParaRPr lang="sv-SE" sz="1100" i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905447" y="4437112"/>
            <a:ext cx="3168352" cy="37833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Discretization in space</a:t>
            </a:r>
            <a:endParaRPr lang="sv-SE" sz="1100" i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2843808" y="5642956"/>
            <a:ext cx="3168352" cy="37833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Discretization in time</a:t>
            </a:r>
            <a:endParaRPr lang="sv-SE" sz="1100" i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5656" y="3933056"/>
            <a:ext cx="6264696" cy="316776"/>
            <a:chOff x="1907704" y="3967200"/>
            <a:chExt cx="6264696" cy="316776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" r="1" b="15934"/>
            <a:stretch/>
          </p:blipFill>
          <p:spPr bwMode="auto">
            <a:xfrm>
              <a:off x="4530158" y="3967200"/>
              <a:ext cx="3642242" cy="316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9" b="61774"/>
            <a:stretch/>
          </p:blipFill>
          <p:spPr bwMode="auto">
            <a:xfrm>
              <a:off x="1907704" y="4020102"/>
              <a:ext cx="2640687" cy="202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57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371475" y="144463"/>
            <a:ext cx="903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000" u="sng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7" name="Rectangle 42"/>
          <p:cNvSpPr>
            <a:spLocks noChangeArrowheads="1"/>
          </p:cNvSpPr>
          <p:nvPr/>
        </p:nvSpPr>
        <p:spPr bwMode="auto">
          <a:xfrm>
            <a:off x="0" y="278092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8" name="Rectangle 44"/>
          <p:cNvSpPr>
            <a:spLocks noChangeArrowheads="1"/>
          </p:cNvSpPr>
          <p:nvPr/>
        </p:nvSpPr>
        <p:spPr bwMode="auto">
          <a:xfrm>
            <a:off x="0" y="278092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Arial Black" pitchFamily="34" charset="0"/>
              <a:ea typeface="黑体" pitchFamily="2" charset="-122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71475" y="125413"/>
            <a:ext cx="834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u="sng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Simplified Geometry</a:t>
            </a:r>
            <a:endParaRPr lang="en-US" altLang="zh-CN" sz="2000" u="sng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547664" y="3356992"/>
            <a:ext cx="5578108" cy="2983043"/>
            <a:chOff x="1763688" y="3501008"/>
            <a:chExt cx="5578108" cy="2983043"/>
          </a:xfrm>
        </p:grpSpPr>
        <p:pic>
          <p:nvPicPr>
            <p:cNvPr id="3091" name="Picture 24" descr="Z:\WHIPLASH\Hakan's Prof-Lecture\domain.t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45" b="4949"/>
            <a:stretch/>
          </p:blipFill>
          <p:spPr bwMode="auto">
            <a:xfrm>
              <a:off x="1763688" y="3501008"/>
              <a:ext cx="5578108" cy="298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 bwMode="auto">
            <a:xfrm>
              <a:off x="6300192" y="5363490"/>
              <a:ext cx="576064" cy="6341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 flipV="1">
              <a:off x="6386878" y="5003450"/>
              <a:ext cx="489378" cy="2090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5292080" y="5140516"/>
              <a:ext cx="1314464" cy="22297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1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 Rounded MT Bold" panose="020F07040305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Solid part</a:t>
              </a:r>
              <a:endParaRPr kumimoji="0" lang="sv-SE" sz="110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307252" y="4780476"/>
              <a:ext cx="1314464" cy="22297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i="1" dirty="0" smtClean="0">
                  <a:solidFill>
                    <a:srgbClr val="FFC000"/>
                  </a:solidFill>
                  <a:latin typeface="Arial Rounded MT Bold" panose="020F07040305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Fluid </a:t>
              </a:r>
              <a:r>
                <a:rPr kumimoji="0" lang="en-US" sz="1100" i="1" u="none" strike="noStrike" cap="none" normalizeH="0" baseline="0" dirty="0" smtClean="0">
                  <a:ln>
                    <a:noFill/>
                  </a:ln>
                  <a:solidFill>
                    <a:srgbClr val="FFC000"/>
                  </a:solidFill>
                  <a:effectLst/>
                  <a:latin typeface="Arial Rounded MT Bold" panose="020F07040305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part</a:t>
              </a:r>
              <a:endParaRPr kumimoji="0" lang="sv-SE" sz="110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6486860" y="4531923"/>
              <a:ext cx="6054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5868144" y="5723530"/>
              <a:ext cx="144016" cy="49710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5292080" y="5500556"/>
              <a:ext cx="1314464" cy="22297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1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 Rounded MT Bold" panose="020F07040305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Ganglion</a:t>
              </a:r>
              <a:endParaRPr kumimoji="0" lang="sv-SE" sz="11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307252" y="4413486"/>
              <a:ext cx="1314464" cy="22297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1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 Rounded MT Bold" panose="020F07040305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Dura</a:t>
              </a:r>
              <a:r>
                <a:rPr kumimoji="0" lang="en-US" sz="1100" i="1" u="none" strike="noStrike" cap="none" normalizeH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 Rounded MT Bold" panose="020F0704030504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mater</a:t>
              </a:r>
              <a:endParaRPr kumimoji="0" lang="sv-SE" sz="110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9"/>
          <a:stretch/>
        </p:blipFill>
        <p:spPr bwMode="auto">
          <a:xfrm>
            <a:off x="4527376" y="743382"/>
            <a:ext cx="3429000" cy="254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68313" y="966788"/>
            <a:ext cx="8104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Computational geometry is simplified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based on the human anatomy.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The geometry is two-dimensional.</a:t>
            </a:r>
            <a:endParaRPr lang="en-US" altLang="zh-CN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2825488" y="3494058"/>
            <a:ext cx="1314464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 smtClean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31.3 mm</a:t>
            </a:r>
            <a:endParaRPr kumimoji="0" lang="sv-SE" sz="1100" i="1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" name="Rectangle 65"/>
          <p:cNvSpPr/>
          <p:nvPr/>
        </p:nvSpPr>
        <p:spPr bwMode="auto">
          <a:xfrm rot="5400000">
            <a:off x="1355009" y="4820521"/>
            <a:ext cx="1314464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 smtClean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24.5 mm</a:t>
            </a:r>
            <a:endParaRPr kumimoji="0" lang="sv-SE" sz="1100" i="1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417776" y="3926106"/>
            <a:ext cx="1314464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 smtClean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3.9 mm</a:t>
            </a:r>
            <a:endParaRPr kumimoji="0" lang="sv-SE" sz="1100" i="1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417776" y="3573016"/>
            <a:ext cx="1314464" cy="2229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i="1" dirty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sz="1100" i="1" dirty="0" smtClean="0"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.4 mm</a:t>
            </a:r>
            <a:endParaRPr kumimoji="0" lang="sv-SE" sz="1100" i="1" u="none" strike="noStrike" cap="none" normalizeH="0" baseline="0" dirty="0" smtClean="0">
              <a:ln>
                <a:noFill/>
              </a:ln>
              <a:effectLst/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1828746" y="3468479"/>
            <a:ext cx="0" cy="26968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1710000" y="3789040"/>
            <a:ext cx="34563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6408000" y="4078506"/>
            <a:ext cx="43204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6408000" y="3723982"/>
            <a:ext cx="60472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737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黑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480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默认设计模板</vt:lpstr>
      <vt:lpstr>FSI for Assessing Nerve Injury During Whiplash Motion</vt:lpstr>
      <vt:lpstr>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Thanks!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Huadong Yao</dc:creator>
  <cp:lastModifiedBy>Huadong Yao</cp:lastModifiedBy>
  <cp:revision>893</cp:revision>
  <cp:lastPrinted>2013-11-09T10:42:22Z</cp:lastPrinted>
  <dcterms:created xsi:type="dcterms:W3CDTF">2013-05-22T14:35:00Z</dcterms:created>
  <dcterms:modified xsi:type="dcterms:W3CDTF">2013-11-13T10:20:06Z</dcterms:modified>
</cp:coreProperties>
</file>