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7"/>
  </p:notesMasterIdLst>
  <p:sldIdLst>
    <p:sldId id="341" r:id="rId2"/>
    <p:sldId id="327" r:id="rId3"/>
    <p:sldId id="328" r:id="rId4"/>
    <p:sldId id="330" r:id="rId5"/>
    <p:sldId id="285" r:id="rId6"/>
    <p:sldId id="333" r:id="rId7"/>
    <p:sldId id="335" r:id="rId8"/>
    <p:sldId id="347" r:id="rId9"/>
    <p:sldId id="337" r:id="rId10"/>
    <p:sldId id="342" r:id="rId11"/>
    <p:sldId id="343" r:id="rId12"/>
    <p:sldId id="346" r:id="rId13"/>
    <p:sldId id="345" r:id="rId14"/>
    <p:sldId id="340" r:id="rId15"/>
    <p:sldId id="344" r:id="rId16"/>
  </p:sldIdLst>
  <p:sldSz cx="9144000" cy="6858000" type="screen4x3"/>
  <p:notesSz cx="7099300" cy="102346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89065" autoAdjust="0"/>
  </p:normalViewPr>
  <p:slideViewPr>
    <p:cSldViewPr>
      <p:cViewPr varScale="1">
        <p:scale>
          <a:sx n="66" d="100"/>
          <a:sy n="66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3D3EF311-3ACF-4A1D-B692-C2892BA1EC20}" type="datetimeFigureOut">
              <a:rPr lang="sv-SE"/>
              <a:pPr>
                <a:defRPr/>
              </a:pPr>
              <a:t>2013-11-13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28C3B374-C87A-4992-8B19-60952EDB1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109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700" dirty="0"/>
              <a:t>WHERE!</a:t>
            </a:r>
          </a:p>
          <a:p>
            <a:pPr>
              <a:spcBef>
                <a:spcPct val="0"/>
              </a:spcBef>
            </a:pPr>
            <a:r>
              <a:rPr lang="en-US" sz="1700" dirty="0"/>
              <a:t>23 sites in Sweden, 8 sites in Germany, 5 sites in UK, 2 sites in Brazil</a:t>
            </a:r>
          </a:p>
          <a:p>
            <a:pPr>
              <a:spcBef>
                <a:spcPct val="0"/>
              </a:spcBef>
            </a:pPr>
            <a:endParaRPr lang="en-US" sz="1700" dirty="0"/>
          </a:p>
          <a:p>
            <a:pPr>
              <a:spcBef>
                <a:spcPct val="0"/>
              </a:spcBef>
            </a:pPr>
            <a:r>
              <a:rPr lang="en-US" sz="1700" dirty="0"/>
              <a:t>Our strategy is to be near our customers and we follow them.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14D87A-7151-417A-8878-0B14C21F466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ADC2E3-540F-48E5-AF0B-734532AA2B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77875"/>
            <a:ext cx="5114925" cy="3836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09962" y="4861354"/>
            <a:ext cx="5679345" cy="4519159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96400"/>
            <a:ext cx="6984000" cy="730800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0" y="25488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800"/>
            <a:ext cx="7099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8486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8486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0B589-E50B-4C18-AC38-9D22170A6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36FB-B2B1-4514-A94D-F1662E17D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8C837-29B0-4F3E-98A0-B912A874B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6088" y="155575"/>
            <a:ext cx="6994525" cy="579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35013" y="6253163"/>
            <a:ext cx="2895600" cy="4746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-11113" y="6253163"/>
            <a:ext cx="7413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29019-BF21-479D-806C-43F9198A9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w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6400"/>
            <a:ext cx="6984000" cy="73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00" y="2620799"/>
            <a:ext cx="6984000" cy="3328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F6E57-ADE6-431D-8919-956A4CFA9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ig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08F23-9E6B-45E8-932B-B9B00ACEF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A5CB2-3DAC-4EA8-A66B-C7CD3BF2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00DAF-236D-4C67-A3F2-0C82D45F7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114"/>
            <a:ext cx="7099200" cy="702432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00" y="1144800"/>
            <a:ext cx="8269200" cy="4572000"/>
          </a:xfrm>
        </p:spPr>
        <p:txBody>
          <a:bodyPr/>
          <a:lstStyle>
            <a:lvl1pPr marL="108000" indent="-108000">
              <a:defRPr sz="1400"/>
            </a:lvl1pPr>
            <a:lvl2pPr marL="360000" indent="-180000">
              <a:defRPr sz="1400"/>
            </a:lvl2pPr>
            <a:lvl3pPr marL="542925" indent="-142875">
              <a:defRPr sz="1400"/>
            </a:lvl3pPr>
            <a:lvl4pPr marL="809625" indent="-180000">
              <a:defRPr sz="1400"/>
            </a:lvl4pPr>
            <a:lvl5pPr marL="1076325" indent="-22860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495DD-CC99-428C-A6BF-0BDAABAAF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432E-02A0-4845-BA6B-F53834AB0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72400"/>
            <a:ext cx="4038600" cy="448733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2400"/>
            <a:ext cx="4038600" cy="448733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F762-C6C9-45FE-9D44-9E2A2CD0C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686685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1129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720B8-1393-4252-BA48-BB59713DB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5575"/>
            <a:ext cx="69834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6088" y="1471613"/>
            <a:ext cx="69850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5013" y="6253163"/>
            <a:ext cx="2895600" cy="474662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1113" y="6253163"/>
            <a:ext cx="741363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EE9E0ED-2E75-4E2A-BA0D-82DDE7426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Bildobjekt 10" descr="logoplatta_a4.bmp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51725" y="5984875"/>
            <a:ext cx="16922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61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ts val="475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ts val="475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ts val="475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ts val="475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ts val="475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logoplatta_a3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9025" y="5986463"/>
            <a:ext cx="1714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24" descr="wor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447" y="1340768"/>
            <a:ext cx="72469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9" name="Oval 25"/>
          <p:cNvSpPr>
            <a:spLocks noChangeAspect="1" noChangeArrowheads="1"/>
          </p:cNvSpPr>
          <p:nvPr/>
        </p:nvSpPr>
        <p:spPr bwMode="auto">
          <a:xfrm>
            <a:off x="4653983" y="2819772"/>
            <a:ext cx="87994" cy="93696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7910" name="Oval 26"/>
          <p:cNvSpPr>
            <a:spLocks noChangeAspect="1" noChangeArrowheads="1"/>
          </p:cNvSpPr>
          <p:nvPr/>
        </p:nvSpPr>
        <p:spPr bwMode="auto">
          <a:xfrm>
            <a:off x="3347864" y="4581128"/>
            <a:ext cx="87994" cy="93696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7911" name="Oval 29"/>
          <p:cNvSpPr>
            <a:spLocks noChangeAspect="1" noChangeArrowheads="1"/>
          </p:cNvSpPr>
          <p:nvPr/>
        </p:nvSpPr>
        <p:spPr bwMode="auto">
          <a:xfrm>
            <a:off x="5724128" y="3680884"/>
            <a:ext cx="87994" cy="93696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7913" name="Oval 32"/>
          <p:cNvSpPr>
            <a:spLocks noChangeAspect="1" noChangeArrowheads="1"/>
          </p:cNvSpPr>
          <p:nvPr/>
        </p:nvSpPr>
        <p:spPr bwMode="auto">
          <a:xfrm flipH="1">
            <a:off x="4116603" y="2721140"/>
            <a:ext cx="87994" cy="93696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7914" name="Oval 33"/>
          <p:cNvSpPr>
            <a:spLocks noChangeAspect="1" noChangeArrowheads="1"/>
          </p:cNvSpPr>
          <p:nvPr/>
        </p:nvSpPr>
        <p:spPr bwMode="auto">
          <a:xfrm>
            <a:off x="4454431" y="2513458"/>
            <a:ext cx="138276" cy="14723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7916" name="Oval 35"/>
          <p:cNvSpPr>
            <a:spLocks noChangeAspect="1" noChangeArrowheads="1"/>
          </p:cNvSpPr>
          <p:nvPr/>
        </p:nvSpPr>
        <p:spPr bwMode="auto">
          <a:xfrm>
            <a:off x="4432176" y="2862415"/>
            <a:ext cx="138276" cy="147237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7917" name="Oval 36"/>
          <p:cNvSpPr>
            <a:spLocks noChangeAspect="1" noChangeArrowheads="1"/>
          </p:cNvSpPr>
          <p:nvPr/>
        </p:nvSpPr>
        <p:spPr bwMode="auto">
          <a:xfrm>
            <a:off x="6506048" y="3290482"/>
            <a:ext cx="87994" cy="93696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37918" name="Oval 37"/>
          <p:cNvSpPr>
            <a:spLocks noChangeAspect="1" noChangeArrowheads="1"/>
          </p:cNvSpPr>
          <p:nvPr/>
        </p:nvSpPr>
        <p:spPr bwMode="auto">
          <a:xfrm>
            <a:off x="4182586" y="3119280"/>
            <a:ext cx="87994" cy="93696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74016" y="6253200"/>
            <a:ext cx="741600" cy="365125"/>
          </a:xfrm>
          <a:prstGeom prst="rect">
            <a:avLst/>
          </a:prstGeom>
        </p:spPr>
        <p:txBody>
          <a:bodyPr/>
          <a:lstStyle/>
          <a:p>
            <a:fld id="{20B3F397-EA5D-4B52-B8F2-D11055E1CAD6}" type="slidenum">
              <a:rPr lang="en-US" sz="1000" smtClean="0"/>
              <a:pPr/>
              <a:t>1</a:t>
            </a:fld>
            <a:endParaRPr lang="en-US" sz="1000" dirty="0"/>
          </a:p>
        </p:txBody>
      </p:sp>
      <p:sp>
        <p:nvSpPr>
          <p:cNvPr id="25" name="Oval 29"/>
          <p:cNvSpPr>
            <a:spLocks noChangeAspect="1" noChangeArrowheads="1"/>
          </p:cNvSpPr>
          <p:nvPr/>
        </p:nvSpPr>
        <p:spPr bwMode="auto">
          <a:xfrm>
            <a:off x="4339990" y="2492896"/>
            <a:ext cx="87994" cy="93696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004660" y="5085184"/>
            <a:ext cx="643436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/>
              <a:t>A global partner in engineering services and product information</a:t>
            </a:r>
            <a:r>
              <a:rPr lang="sv-SE" sz="2800" dirty="0" smtClean="0"/>
              <a:t/>
            </a:r>
            <a:br>
              <a:rPr lang="sv-SE" sz="2800" dirty="0" smtClean="0"/>
            </a:br>
            <a:endParaRPr lang="sv-SE" sz="2800" dirty="0"/>
          </a:p>
        </p:txBody>
      </p:sp>
      <p:pic>
        <p:nvPicPr>
          <p:cNvPr id="27" name="Picture 4" descr="Semc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1393" b="-21979"/>
          <a:stretch>
            <a:fillRect/>
          </a:stretch>
        </p:blipFill>
        <p:spPr bwMode="auto">
          <a:xfrm>
            <a:off x="755576" y="1276375"/>
            <a:ext cx="277336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69181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New approach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180528" y="1196752"/>
            <a:ext cx="9324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sv-SE" sz="2400" dirty="0" smtClean="0"/>
              <a:t> </a:t>
            </a:r>
            <a:r>
              <a:rPr lang="sv-SE" sz="2400" dirty="0" err="1" smtClean="0"/>
              <a:t>Using</a:t>
            </a:r>
            <a:r>
              <a:rPr lang="sv-SE" sz="2400" dirty="0" smtClean="0"/>
              <a:t> a </a:t>
            </a:r>
            <a:r>
              <a:rPr lang="sv-SE" sz="2400" dirty="0" err="1" smtClean="0"/>
              <a:t>single</a:t>
            </a:r>
            <a:r>
              <a:rPr lang="sv-SE" sz="2400" dirty="0" smtClean="0"/>
              <a:t> diffusion </a:t>
            </a:r>
            <a:r>
              <a:rPr lang="sv-SE" sz="2400" dirty="0" err="1" smtClean="0"/>
              <a:t>coefficient</a:t>
            </a:r>
            <a:r>
              <a:rPr lang="sv-SE" sz="2400" dirty="0" smtClean="0"/>
              <a:t> </a:t>
            </a:r>
            <a:r>
              <a:rPr lang="sv-SE" sz="2400" dirty="0" err="1" smtClean="0"/>
              <a:t>seems</a:t>
            </a:r>
            <a:r>
              <a:rPr lang="sv-SE" sz="2400" dirty="0" smtClean="0"/>
              <a:t> </a:t>
            </a:r>
            <a:r>
              <a:rPr lang="sv-SE" sz="2400" dirty="0" err="1" smtClean="0"/>
              <a:t>inadequate</a:t>
            </a:r>
            <a:r>
              <a:rPr lang="sv-SE" sz="2400" dirty="0" smtClean="0"/>
              <a:t> for modelling dispersion </a:t>
            </a:r>
            <a:r>
              <a:rPr lang="sv-SE" sz="2400" dirty="0" err="1" smtClean="0"/>
              <a:t>when</a:t>
            </a:r>
            <a:r>
              <a:rPr lang="sv-SE" sz="2400" dirty="0" smtClean="0"/>
              <a:t> dispersion </a:t>
            </a:r>
            <a:r>
              <a:rPr lang="sv-SE" sz="2400" dirty="0" err="1" smtClean="0"/>
              <a:t>occurs</a:t>
            </a:r>
            <a:r>
              <a:rPr lang="sv-SE" sz="2400" dirty="0" smtClean="0"/>
              <a:t> at </a:t>
            </a:r>
            <a:r>
              <a:rPr lang="sv-SE" sz="2400" dirty="0" err="1" smtClean="0"/>
              <a:t>several</a:t>
            </a:r>
            <a:r>
              <a:rPr lang="sv-SE" sz="2400" dirty="0" smtClean="0"/>
              <a:t> regimes </a:t>
            </a:r>
            <a:r>
              <a:rPr lang="sv-SE" sz="2400" dirty="0" err="1" smtClean="0"/>
              <a:t>simultaneously</a:t>
            </a:r>
            <a:r>
              <a:rPr lang="sv-SE" sz="2400" dirty="0" smtClean="0"/>
              <a:t>. </a:t>
            </a:r>
          </a:p>
          <a:p>
            <a:pPr lvl="1">
              <a:buFont typeface="Arial" pitchFamily="34" charset="0"/>
              <a:buChar char="•"/>
            </a:pPr>
            <a:r>
              <a:rPr lang="sv-SE" sz="2400" dirty="0" smtClean="0"/>
              <a:t> New approach: </a:t>
            </a:r>
            <a:r>
              <a:rPr lang="en-US" sz="2400" dirty="0" smtClean="0"/>
              <a:t>dispersion is </a:t>
            </a:r>
            <a:r>
              <a:rPr lang="en-US" sz="2400" dirty="0" err="1" smtClean="0"/>
              <a:t>modelled</a:t>
            </a:r>
            <a:r>
              <a:rPr lang="en-US" sz="2400" dirty="0" smtClean="0"/>
              <a:t> as a discrete number of processes each of which is solved by means of a transport equation.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/>
            <a:r>
              <a:rPr lang="en-US" sz="2400" dirty="0" smtClean="0"/>
              <a:t>The model will be referred to as DEMD (discrete</a:t>
            </a:r>
          </a:p>
          <a:p>
            <a:pPr lvl="1"/>
            <a:r>
              <a:rPr lang="en-US" sz="2400" dirty="0" err="1" smtClean="0"/>
              <a:t>Eulerian</a:t>
            </a:r>
            <a:r>
              <a:rPr lang="en-US" sz="2400" dirty="0" smtClean="0"/>
              <a:t> model of dispersion) </a:t>
            </a:r>
            <a:endParaRPr lang="sv-SE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200DAF-236D-4C67-A3F2-0C82D45F701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1722438" y="3284538"/>
          <a:ext cx="4683125" cy="2492375"/>
        </p:xfrm>
        <a:graphic>
          <a:graphicData uri="http://schemas.openxmlformats.org/presentationml/2006/ole">
            <p:oleObj spid="_x0000_s24578" name="Ekvation" r:id="rId3" imgW="2565360" imgH="100296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918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5750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/>
              <a:t>Results</a:t>
            </a:r>
            <a:r>
              <a:rPr lang="sv-SE" sz="2800" b="1" dirty="0" smtClean="0"/>
              <a:t>: </a:t>
            </a:r>
            <a:r>
              <a:rPr lang="sv-SE" sz="2800" b="1" dirty="0" err="1" smtClean="0"/>
              <a:t>single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point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source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200DAF-236D-4C67-A3F2-0C82D45F701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6626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132856"/>
            <a:ext cx="4315883" cy="2592288"/>
          </a:xfrm>
          <a:prstGeom prst="rect">
            <a:avLst/>
          </a:prstGeom>
          <a:noFill/>
        </p:spPr>
      </p:pic>
      <p:pic>
        <p:nvPicPr>
          <p:cNvPr id="26625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2856"/>
            <a:ext cx="4315884" cy="2592288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403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971600" y="4941168"/>
            <a:ext cx="6984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2000" dirty="0" smtClean="0"/>
              <a:t> The </a:t>
            </a:r>
            <a:r>
              <a:rPr lang="sv-SE" sz="2000" dirty="0" err="1" smtClean="0"/>
              <a:t>two-equation</a:t>
            </a:r>
            <a:r>
              <a:rPr lang="sv-SE" sz="2000" dirty="0" smtClean="0"/>
              <a:t> </a:t>
            </a:r>
            <a:r>
              <a:rPr lang="sv-SE" sz="2000" dirty="0" err="1" smtClean="0"/>
              <a:t>model</a:t>
            </a:r>
            <a:r>
              <a:rPr lang="sv-SE" sz="2000" dirty="0" smtClean="0"/>
              <a:t> is the </a:t>
            </a:r>
            <a:r>
              <a:rPr lang="sv-SE" sz="2000" dirty="0" err="1" smtClean="0"/>
              <a:t>most</a:t>
            </a:r>
            <a:r>
              <a:rPr lang="sv-SE" sz="2000" dirty="0" smtClean="0"/>
              <a:t> </a:t>
            </a:r>
            <a:r>
              <a:rPr lang="sv-SE" sz="2000" dirty="0" err="1" smtClean="0"/>
              <a:t>accurate</a:t>
            </a:r>
            <a:r>
              <a:rPr lang="sv-SE" sz="2000" dirty="0" smtClean="0"/>
              <a:t> for modelling dispersion from a </a:t>
            </a:r>
            <a:r>
              <a:rPr lang="sv-SE" sz="2000" dirty="0" err="1" smtClean="0"/>
              <a:t>single</a:t>
            </a:r>
            <a:r>
              <a:rPr lang="sv-SE" sz="2000" dirty="0" smtClean="0"/>
              <a:t> </a:t>
            </a:r>
            <a:r>
              <a:rPr lang="sv-SE" sz="2000" dirty="0" err="1" smtClean="0"/>
              <a:t>point</a:t>
            </a:r>
            <a:r>
              <a:rPr lang="sv-SE" sz="2000" dirty="0" smtClean="0"/>
              <a:t> </a:t>
            </a:r>
            <a:r>
              <a:rPr lang="sv-SE" sz="2000" dirty="0" err="1" smtClean="0"/>
              <a:t>source</a:t>
            </a:r>
            <a:endParaRPr lang="sv-SE" sz="2000" dirty="0" smtClean="0"/>
          </a:p>
          <a:p>
            <a:pPr>
              <a:buFont typeface="Arial" pitchFamily="34" charset="0"/>
              <a:buChar char="•"/>
            </a:pPr>
            <a:r>
              <a:rPr lang="sv-SE" sz="2000" dirty="0" smtClean="0"/>
              <a:t> The </a:t>
            </a:r>
            <a:r>
              <a:rPr lang="sv-SE" sz="2000" dirty="0" err="1" smtClean="0"/>
              <a:t>accuracy</a:t>
            </a:r>
            <a:r>
              <a:rPr lang="sv-SE" sz="2000" dirty="0" smtClean="0"/>
              <a:t> of the DEMD </a:t>
            </a:r>
            <a:r>
              <a:rPr lang="sv-SE" sz="2000" dirty="0" err="1" smtClean="0"/>
              <a:t>model</a:t>
            </a:r>
            <a:r>
              <a:rPr lang="sv-SE" sz="2000" dirty="0" smtClean="0"/>
              <a:t> </a:t>
            </a:r>
            <a:r>
              <a:rPr lang="sv-SE" sz="2000" dirty="0" err="1" smtClean="0"/>
              <a:t>increases</a:t>
            </a:r>
            <a:r>
              <a:rPr lang="sv-SE" sz="2000" dirty="0" smtClean="0"/>
              <a:t> with </a:t>
            </a:r>
            <a:r>
              <a:rPr lang="sv-SE" sz="2000" dirty="0" err="1" smtClean="0"/>
              <a:t>finer</a:t>
            </a:r>
            <a:r>
              <a:rPr lang="sv-SE" sz="2000" dirty="0" smtClean="0"/>
              <a:t> </a:t>
            </a:r>
            <a:r>
              <a:rPr lang="sv-SE" sz="2000" dirty="0" err="1" smtClean="0"/>
              <a:t>discretization</a:t>
            </a:r>
            <a:endParaRPr lang="sv-SE" sz="2000" dirty="0" smtClean="0"/>
          </a:p>
          <a:p>
            <a:pPr lvl="1">
              <a:buFont typeface="Arial" pitchFamily="34" charset="0"/>
              <a:buChar char="•"/>
            </a:pP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7918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5750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/>
              <a:t>Results</a:t>
            </a:r>
            <a:r>
              <a:rPr lang="sv-SE" sz="2800" b="1" dirty="0" smtClean="0"/>
              <a:t>: </a:t>
            </a:r>
            <a:r>
              <a:rPr lang="sv-SE" sz="2800" b="1" dirty="0" err="1" smtClean="0"/>
              <a:t>unsteady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plume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200DAF-236D-4C67-A3F2-0C82D45F701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403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971600" y="494116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The DEMD </a:t>
            </a:r>
            <a:r>
              <a:rPr lang="sv-SE" sz="2000" dirty="0" err="1" smtClean="0"/>
              <a:t>model</a:t>
            </a:r>
            <a:r>
              <a:rPr lang="sv-SE" sz="2000" dirty="0" smtClean="0"/>
              <a:t> </a:t>
            </a:r>
            <a:r>
              <a:rPr lang="sv-SE" sz="2000" dirty="0" err="1" smtClean="0"/>
              <a:t>does</a:t>
            </a:r>
            <a:r>
              <a:rPr lang="sv-SE" sz="2000" dirty="0" smtClean="0"/>
              <a:t> not </a:t>
            </a:r>
            <a:r>
              <a:rPr lang="sv-SE" sz="2000" dirty="0" err="1" smtClean="0"/>
              <a:t>produce</a:t>
            </a:r>
            <a:r>
              <a:rPr lang="sv-SE" sz="2000" dirty="0" smtClean="0"/>
              <a:t> the </a:t>
            </a:r>
            <a:r>
              <a:rPr lang="sv-SE" sz="2000" dirty="0" err="1" smtClean="0"/>
              <a:t>qualitative</a:t>
            </a:r>
            <a:r>
              <a:rPr lang="sv-SE" sz="2000" dirty="0" smtClean="0"/>
              <a:t> </a:t>
            </a:r>
            <a:r>
              <a:rPr lang="sv-SE" sz="2000" dirty="0" err="1" smtClean="0"/>
              <a:t>error</a:t>
            </a:r>
            <a:r>
              <a:rPr lang="sv-SE" sz="2000" dirty="0" smtClean="0"/>
              <a:t> as the </a:t>
            </a:r>
            <a:r>
              <a:rPr lang="sv-SE" sz="2000" dirty="0" err="1" smtClean="0"/>
              <a:t>two-equations</a:t>
            </a:r>
            <a:r>
              <a:rPr lang="sv-SE" sz="2000" dirty="0" smtClean="0"/>
              <a:t> </a:t>
            </a:r>
            <a:r>
              <a:rPr lang="sv-SE" sz="2000" dirty="0" err="1" smtClean="0"/>
              <a:t>model</a:t>
            </a:r>
            <a:r>
              <a:rPr lang="sv-SE" sz="2000" dirty="0" smtClean="0"/>
              <a:t> </a:t>
            </a:r>
            <a:r>
              <a:rPr lang="sv-SE" sz="2000" dirty="0" err="1" smtClean="0"/>
              <a:t>does</a:t>
            </a:r>
            <a:r>
              <a:rPr lang="sv-SE" sz="2000" dirty="0" smtClean="0"/>
              <a:t>.</a:t>
            </a:r>
          </a:p>
        </p:txBody>
      </p:sp>
      <p:pic>
        <p:nvPicPr>
          <p:cNvPr id="8" name="Picture 30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4136528" cy="2592288"/>
          </a:xfrm>
          <a:prstGeom prst="rect">
            <a:avLst/>
          </a:prstGeom>
          <a:noFill/>
        </p:spPr>
      </p:pic>
      <p:pic>
        <p:nvPicPr>
          <p:cNvPr id="10" name="Picture 31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3960440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18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5750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/>
              <a:t>Results</a:t>
            </a:r>
            <a:r>
              <a:rPr lang="sv-SE" sz="2800" b="1" dirty="0" smtClean="0"/>
              <a:t>: </a:t>
            </a:r>
            <a:r>
              <a:rPr lang="sv-SE" sz="2800" b="1" dirty="0" err="1" smtClean="0"/>
              <a:t>single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point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source</a:t>
            </a:r>
            <a:r>
              <a:rPr lang="sv-SE" sz="2800" b="1" dirty="0" smtClean="0"/>
              <a:t> in </a:t>
            </a:r>
            <a:r>
              <a:rPr lang="sv-SE" sz="2800" b="1" dirty="0" err="1" smtClean="0"/>
              <a:t>decaying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turbulence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200DAF-236D-4C67-A3F2-0C82D45F701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403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508823" cy="3328704"/>
          </a:xfrm>
          <a:prstGeom prst="rect">
            <a:avLst/>
          </a:prstGeom>
          <a:noFill/>
        </p:spPr>
      </p:pic>
      <p:sp>
        <p:nvSpPr>
          <p:cNvPr id="8" name="textruta 7"/>
          <p:cNvSpPr txBox="1"/>
          <p:nvPr/>
        </p:nvSpPr>
        <p:spPr>
          <a:xfrm>
            <a:off x="971600" y="5131058"/>
            <a:ext cx="69847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Compared</a:t>
            </a:r>
            <a:r>
              <a:rPr lang="sv-SE" sz="2000" dirty="0" smtClean="0"/>
              <a:t> to experimental </a:t>
            </a:r>
            <a:r>
              <a:rPr lang="sv-SE" sz="2000" dirty="0" err="1" smtClean="0"/>
              <a:t>results</a:t>
            </a:r>
            <a:r>
              <a:rPr lang="sv-SE" sz="2000" dirty="0" smtClean="0"/>
              <a:t> of </a:t>
            </a:r>
            <a:r>
              <a:rPr lang="sv-SE" sz="2000" dirty="0" err="1" smtClean="0"/>
              <a:t>Warhaft</a:t>
            </a:r>
            <a:endParaRPr lang="sv-SE" sz="2000" dirty="0" smtClean="0"/>
          </a:p>
          <a:p>
            <a:endParaRPr lang="sv-SE" sz="2000" dirty="0" smtClean="0"/>
          </a:p>
          <a:p>
            <a:r>
              <a:rPr lang="en-US" sz="1400" dirty="0" smtClean="0"/>
              <a:t>WARHAFT Z. 1984 The interference of thermal fields from line sources in grid turbulence. J. Fluid Mech. </a:t>
            </a:r>
            <a:r>
              <a:rPr lang="en-US" sz="1400" b="1" dirty="0" smtClean="0"/>
              <a:t>144</a:t>
            </a:r>
            <a:r>
              <a:rPr lang="en-US" sz="1400" dirty="0" smtClean="0"/>
              <a:t>, 363–87</a:t>
            </a:r>
            <a:endParaRPr lang="sv-SE" sz="2000" dirty="0" smtClean="0"/>
          </a:p>
        </p:txBody>
      </p:sp>
      <p:sp>
        <p:nvSpPr>
          <p:cNvPr id="9" name="Rektangel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7918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1754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/>
              <a:t>Discussion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844824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Dispersion is </a:t>
            </a:r>
            <a:r>
              <a:rPr lang="sv-SE" sz="2800" dirty="0" err="1" smtClean="0"/>
              <a:t>highly</a:t>
            </a:r>
            <a:r>
              <a:rPr lang="sv-SE" sz="2800" dirty="0" smtClean="0"/>
              <a:t> relevant for the transport of:</a:t>
            </a:r>
          </a:p>
          <a:p>
            <a:r>
              <a:rPr lang="sv-SE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 </a:t>
            </a:r>
            <a:r>
              <a:rPr lang="sv-SE" sz="2800" dirty="0" err="1" smtClean="0"/>
              <a:t>momentum</a:t>
            </a:r>
            <a:endParaRPr lang="sv-SE" sz="2800" dirty="0" smtClean="0"/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 </a:t>
            </a:r>
            <a:r>
              <a:rPr lang="sv-SE" sz="2800" dirty="0" err="1" smtClean="0"/>
              <a:t>mass</a:t>
            </a:r>
            <a:endParaRPr lang="sv-SE" sz="2800" dirty="0" smtClean="0"/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 </a:t>
            </a:r>
            <a:r>
              <a:rPr lang="sv-SE" sz="2800" dirty="0" err="1" smtClean="0"/>
              <a:t>turbulence</a:t>
            </a:r>
            <a:endParaRPr lang="sv-SE" sz="2800" dirty="0" smtClean="0"/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 heat</a:t>
            </a:r>
          </a:p>
          <a:p>
            <a:endParaRPr lang="sv-SE" sz="2800" dirty="0" smtClean="0"/>
          </a:p>
          <a:p>
            <a:r>
              <a:rPr lang="sv-SE" sz="2800" dirty="0" smtClean="0"/>
              <a:t>The </a:t>
            </a:r>
            <a:r>
              <a:rPr lang="sv-SE" sz="2800" dirty="0" err="1" smtClean="0"/>
              <a:t>accuracy</a:t>
            </a:r>
            <a:r>
              <a:rPr lang="sv-SE" sz="2800" dirty="0" smtClean="0"/>
              <a:t> of the DEMD </a:t>
            </a:r>
            <a:r>
              <a:rPr lang="sv-SE" sz="2800" dirty="0" err="1" smtClean="0"/>
              <a:t>model</a:t>
            </a:r>
            <a:r>
              <a:rPr lang="sv-SE" sz="2800" dirty="0" smtClean="0"/>
              <a:t> </a:t>
            </a:r>
            <a:r>
              <a:rPr lang="sv-SE" sz="2800" dirty="0" err="1" smtClean="0"/>
              <a:t>cannot</a:t>
            </a:r>
            <a:r>
              <a:rPr lang="sv-SE" sz="2800" dirty="0" smtClean="0"/>
              <a:t> </a:t>
            </a:r>
            <a:r>
              <a:rPr lang="sv-SE" sz="2800" dirty="0" err="1" smtClean="0"/>
              <a:t>exceed</a:t>
            </a:r>
            <a:r>
              <a:rPr lang="sv-SE" sz="2800" dirty="0" smtClean="0"/>
              <a:t> the </a:t>
            </a:r>
            <a:r>
              <a:rPr lang="sv-SE" sz="2800" dirty="0" err="1" smtClean="0"/>
              <a:t>accuracy</a:t>
            </a:r>
            <a:r>
              <a:rPr lang="sv-SE" sz="2800" dirty="0" smtClean="0"/>
              <a:t> of </a:t>
            </a:r>
            <a:r>
              <a:rPr lang="sv-SE" sz="2800" dirty="0" err="1" smtClean="0"/>
              <a:t>its</a:t>
            </a:r>
            <a:r>
              <a:rPr lang="sv-SE" sz="2800" dirty="0" smtClean="0"/>
              <a:t> input parameters </a:t>
            </a:r>
          </a:p>
          <a:p>
            <a:r>
              <a:rPr lang="sv-SE" sz="2800" dirty="0" smtClean="0"/>
              <a:t>(</a:t>
            </a:r>
            <a:r>
              <a:rPr lang="sv-SE" sz="2800" dirty="0" err="1" smtClean="0"/>
              <a:t>i.e</a:t>
            </a:r>
            <a:r>
              <a:rPr lang="sv-SE" sz="2800" dirty="0" smtClean="0"/>
              <a:t>  u’ and </a:t>
            </a:r>
            <a:r>
              <a:rPr lang="sv-SE" sz="2800" dirty="0" smtClean="0">
                <a:latin typeface="Symbol" pitchFamily="18" charset="2"/>
              </a:rPr>
              <a:t>t</a:t>
            </a:r>
            <a:r>
              <a:rPr lang="sv-SE" sz="2800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200DAF-236D-4C67-A3F2-0C82D45F701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18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17548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/>
              <a:t>Conclusion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060848"/>
            <a:ext cx="7920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v-SE" sz="2800" dirty="0" smtClean="0"/>
              <a:t> </a:t>
            </a:r>
            <a:r>
              <a:rPr lang="sv-SE" sz="2800" dirty="0" err="1" smtClean="0"/>
              <a:t>Accounting</a:t>
            </a:r>
            <a:r>
              <a:rPr lang="sv-SE" sz="2800" dirty="0" smtClean="0"/>
              <a:t> for the ”</a:t>
            </a:r>
            <a:r>
              <a:rPr lang="sv-SE" sz="2800" dirty="0" err="1" smtClean="0"/>
              <a:t>effect</a:t>
            </a:r>
            <a:r>
              <a:rPr lang="sv-SE" sz="2800" dirty="0" smtClean="0"/>
              <a:t> of </a:t>
            </a:r>
            <a:r>
              <a:rPr lang="sv-SE" sz="2800" dirty="0" err="1" smtClean="0"/>
              <a:t>correlation</a:t>
            </a:r>
            <a:r>
              <a:rPr lang="sv-SE" sz="2800" dirty="0" smtClean="0"/>
              <a:t>” </a:t>
            </a:r>
            <a:r>
              <a:rPr lang="sv-SE" sz="2800" dirty="0" err="1" smtClean="0"/>
              <a:t>leads</a:t>
            </a:r>
            <a:r>
              <a:rPr lang="sv-SE" sz="2800" dirty="0" smtClean="0"/>
              <a:t> to </a:t>
            </a:r>
            <a:r>
              <a:rPr lang="sv-SE" sz="2800" dirty="0" err="1" smtClean="0"/>
              <a:t>significant</a:t>
            </a:r>
            <a:r>
              <a:rPr lang="sv-SE" sz="2800" dirty="0" smtClean="0"/>
              <a:t> </a:t>
            </a:r>
            <a:r>
              <a:rPr lang="sv-SE" sz="2800" dirty="0" err="1" smtClean="0"/>
              <a:t>improvements</a:t>
            </a:r>
            <a:r>
              <a:rPr lang="sv-SE" sz="2800" dirty="0" smtClean="0"/>
              <a:t> in dispersion modelling.</a:t>
            </a:r>
          </a:p>
          <a:p>
            <a:pPr>
              <a:buFont typeface="Arial" pitchFamily="34" charset="0"/>
              <a:buChar char="•"/>
            </a:pPr>
            <a:endParaRPr lang="sv-SE" sz="2800" dirty="0" smtClean="0"/>
          </a:p>
          <a:p>
            <a:pPr>
              <a:buFont typeface="Arial" pitchFamily="34" charset="0"/>
              <a:buChar char="•"/>
            </a:pPr>
            <a:r>
              <a:rPr lang="sv-SE" sz="2800" dirty="0" smtClean="0"/>
              <a:t> The DEMD approach </a:t>
            </a:r>
            <a:r>
              <a:rPr lang="sv-SE" sz="2800" dirty="0" err="1" smtClean="0"/>
              <a:t>predicts</a:t>
            </a:r>
            <a:r>
              <a:rPr lang="sv-SE" sz="2800" dirty="0" smtClean="0"/>
              <a:t> dispersion </a:t>
            </a:r>
            <a:r>
              <a:rPr lang="sv-SE" sz="2800" dirty="0" err="1" smtClean="0"/>
              <a:t>correctly</a:t>
            </a:r>
            <a:r>
              <a:rPr lang="sv-SE" sz="2800" dirty="0" smtClean="0"/>
              <a:t> in the </a:t>
            </a:r>
            <a:r>
              <a:rPr lang="sv-SE" sz="2800" dirty="0" err="1" smtClean="0"/>
              <a:t>case</a:t>
            </a:r>
            <a:r>
              <a:rPr lang="sv-SE" sz="2800" dirty="0" smtClean="0"/>
              <a:t> of multiple </a:t>
            </a:r>
            <a:r>
              <a:rPr lang="sv-SE" sz="2800" dirty="0" err="1" smtClean="0"/>
              <a:t>sources</a:t>
            </a:r>
            <a:r>
              <a:rPr lang="sv-SE" sz="2800" dirty="0" smtClean="0"/>
              <a:t> (i.e. </a:t>
            </a:r>
            <a:r>
              <a:rPr lang="sv-SE" sz="2800" dirty="0" err="1" smtClean="0"/>
              <a:t>generic</a:t>
            </a:r>
            <a:r>
              <a:rPr lang="sv-SE" sz="2800" dirty="0" smtClean="0"/>
              <a:t> </a:t>
            </a:r>
            <a:r>
              <a:rPr lang="sv-SE" sz="2800" dirty="0" err="1" smtClean="0"/>
              <a:t>sources</a:t>
            </a:r>
            <a:r>
              <a:rPr lang="sv-SE" sz="2800" dirty="0" smtClean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200DAF-236D-4C67-A3F2-0C82D45F701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18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blueVortex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988840"/>
            <a:ext cx="3607250" cy="272697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640960" cy="1470025"/>
          </a:xfrm>
        </p:spPr>
        <p:txBody>
          <a:bodyPr/>
          <a:lstStyle/>
          <a:p>
            <a:pPr algn="ctr"/>
            <a:r>
              <a:rPr lang="sv-SE" sz="4000" dirty="0" err="1" smtClean="0"/>
              <a:t>Advancement</a:t>
            </a:r>
            <a:r>
              <a:rPr lang="sv-SE" sz="4000" dirty="0" smtClean="0"/>
              <a:t> in RANS modelling of turbulent dispersion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5868561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Gothenburg </a:t>
            </a:r>
            <a:r>
              <a:rPr lang="sv-SE" sz="1600" dirty="0" smtClean="0"/>
              <a:t>region </a:t>
            </a:r>
            <a:r>
              <a:rPr lang="sv-SE" sz="1600" dirty="0" err="1" smtClean="0"/>
              <a:t>OpenFOAM</a:t>
            </a:r>
            <a:r>
              <a:rPr lang="sv-SE" sz="1600" dirty="0" smtClean="0"/>
              <a:t> </a:t>
            </a:r>
            <a:r>
              <a:rPr lang="sv-SE" sz="1600" dirty="0" err="1" smtClean="0"/>
              <a:t>user</a:t>
            </a:r>
            <a:r>
              <a:rPr lang="sv-SE" sz="1600" dirty="0" smtClean="0"/>
              <a:t> </a:t>
            </a:r>
            <a:r>
              <a:rPr lang="sv-SE" sz="1600" dirty="0" err="1" smtClean="0"/>
              <a:t>group</a:t>
            </a:r>
            <a:r>
              <a:rPr lang="sv-SE" sz="1600" dirty="0"/>
              <a:t> </a:t>
            </a:r>
            <a:r>
              <a:rPr lang="sv-SE" sz="1600" dirty="0" smtClean="0"/>
              <a:t>meeting </a:t>
            </a:r>
          </a:p>
          <a:p>
            <a:r>
              <a:rPr lang="sv-SE" sz="1600" dirty="0" smtClean="0"/>
              <a:t>November 13, 2013</a:t>
            </a:r>
            <a:endParaRPr lang="en-US" sz="1600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611560" y="521003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Federico Ghirelli</a:t>
            </a:r>
            <a:endParaRPr lang="en-US" sz="2800" dirty="0" err="1" smtClean="0"/>
          </a:p>
        </p:txBody>
      </p:sp>
    </p:spTree>
    <p:extLst>
      <p:ext uri="{BB962C8B-B14F-4D97-AF65-F5344CB8AC3E}">
        <p14:creationId xmlns:p14="http://schemas.microsoft.com/office/powerpoint/2010/main" xmlns="" val="40376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98099"/>
            <a:ext cx="8964488" cy="1186685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fi-FI" sz="3600" dirty="0" smtClean="0"/>
              <a:t>SIMPLEST POSSIBLE EXPERIMENT: </a:t>
            </a:r>
            <a:br>
              <a:rPr lang="fi-FI" sz="3600" dirty="0" smtClean="0"/>
            </a:br>
            <a:r>
              <a:rPr lang="fi-FI" sz="3600" dirty="0" err="1" smtClean="0"/>
              <a:t>Point</a:t>
            </a:r>
            <a:r>
              <a:rPr lang="fi-FI" sz="3600" dirty="0" smtClean="0"/>
              <a:t> </a:t>
            </a:r>
            <a:r>
              <a:rPr lang="fi-FI" sz="3600" dirty="0" err="1"/>
              <a:t>source</a:t>
            </a:r>
            <a:r>
              <a:rPr lang="fi-FI" sz="3600" dirty="0"/>
              <a:t> in </a:t>
            </a:r>
            <a:r>
              <a:rPr lang="fi-FI" sz="3600" dirty="0" err="1"/>
              <a:t>steady</a:t>
            </a:r>
            <a:r>
              <a:rPr lang="fi-FI" sz="3600" dirty="0"/>
              <a:t> </a:t>
            </a:r>
            <a:r>
              <a:rPr lang="fi-FI" sz="3600" dirty="0" err="1"/>
              <a:t>homogeneous</a:t>
            </a:r>
            <a:r>
              <a:rPr lang="fi-FI" sz="3600" dirty="0"/>
              <a:t> </a:t>
            </a:r>
            <a:r>
              <a:rPr lang="fi-FI" sz="3600" dirty="0" err="1" smtClean="0"/>
              <a:t>turbulence</a:t>
            </a:r>
            <a:endParaRPr lang="fi-FI" sz="36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888432" y="1912545"/>
            <a:ext cx="5220072" cy="4756815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1999" marR="0" lvl="5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3999" marR="0" lvl="6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0066CC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fi-FI" sz="2500" dirty="0" smtClean="0"/>
              <a:t>The </a:t>
            </a:r>
            <a:r>
              <a:rPr lang="fi-FI" sz="2500" dirty="0" err="1"/>
              <a:t>fluid</a:t>
            </a:r>
            <a:r>
              <a:rPr lang="fi-FI" sz="2500" dirty="0"/>
              <a:t> in position X</a:t>
            </a:r>
            <a:r>
              <a:rPr lang="fi-FI" sz="1800" dirty="0"/>
              <a:t>0 </a:t>
            </a:r>
            <a:r>
              <a:rPr lang="fi-FI" sz="2500" dirty="0"/>
              <a:t>is </a:t>
            </a:r>
            <a:r>
              <a:rPr lang="fi-FI" sz="2500" dirty="0" err="1"/>
              <a:t>marked</a:t>
            </a:r>
            <a:r>
              <a:rPr lang="fi-FI" sz="2500" dirty="0"/>
              <a:t> with a </a:t>
            </a:r>
            <a:r>
              <a:rPr lang="fi-FI" sz="2500" dirty="0" err="1"/>
              <a:t>tracer</a:t>
            </a:r>
            <a:r>
              <a:rPr lang="fi-FI" sz="2500" dirty="0"/>
              <a:t> at </a:t>
            </a:r>
            <a:r>
              <a:rPr lang="fi-FI" sz="2500" dirty="0" err="1"/>
              <a:t>time</a:t>
            </a:r>
            <a:r>
              <a:rPr lang="fi-FI" sz="2500" dirty="0"/>
              <a:t> t</a:t>
            </a:r>
            <a:r>
              <a:rPr lang="fi-FI" sz="1800" dirty="0"/>
              <a:t>0</a:t>
            </a:r>
            <a:r>
              <a:rPr lang="fi-FI" sz="2500" dirty="0"/>
              <a:t>.</a:t>
            </a:r>
          </a:p>
          <a:p>
            <a:pPr lvl="0">
              <a:buNone/>
            </a:pPr>
            <a:r>
              <a:rPr lang="fi-FI" sz="2500" dirty="0" err="1"/>
              <a:t>Several</a:t>
            </a:r>
            <a:r>
              <a:rPr lang="fi-FI" sz="2500" dirty="0"/>
              <a:t> </a:t>
            </a:r>
            <a:r>
              <a:rPr lang="fi-FI" sz="2500" dirty="0" err="1"/>
              <a:t>realizations</a:t>
            </a:r>
            <a:r>
              <a:rPr lang="fi-FI" sz="2500" dirty="0"/>
              <a:t> </a:t>
            </a:r>
            <a:r>
              <a:rPr lang="fi-FI" sz="2500" dirty="0" err="1"/>
              <a:t>give</a:t>
            </a:r>
            <a:r>
              <a:rPr lang="fi-FI" sz="2500" dirty="0"/>
              <a:t> the  </a:t>
            </a:r>
            <a:r>
              <a:rPr lang="fi-FI" sz="2500" dirty="0" err="1" smtClean="0"/>
              <a:t>average</a:t>
            </a:r>
            <a:r>
              <a:rPr lang="fi-FI" sz="2500" dirty="0" smtClean="0"/>
              <a:t> </a:t>
            </a:r>
            <a:r>
              <a:rPr lang="fi-FI" sz="2500" dirty="0" err="1"/>
              <a:t>tracer</a:t>
            </a:r>
            <a:r>
              <a:rPr lang="fi-FI" sz="2500" dirty="0"/>
              <a:t> </a:t>
            </a:r>
            <a:r>
              <a:rPr lang="fi-FI" sz="2500" dirty="0" err="1"/>
              <a:t>concentration</a:t>
            </a:r>
            <a:r>
              <a:rPr lang="fi-FI" sz="2500" dirty="0"/>
              <a:t> </a:t>
            </a:r>
            <a:r>
              <a:rPr lang="fi-FI" sz="2500" dirty="0" err="1" smtClean="0"/>
              <a:t>field</a:t>
            </a:r>
            <a:r>
              <a:rPr lang="fi-FI" sz="2500" dirty="0" smtClean="0"/>
              <a:t> (</a:t>
            </a:r>
            <a:r>
              <a:rPr lang="fi-FI" sz="2500" dirty="0" err="1" smtClean="0"/>
              <a:t>or</a:t>
            </a:r>
            <a:r>
              <a:rPr lang="fi-FI" sz="2500" dirty="0" smtClean="0"/>
              <a:t> </a:t>
            </a:r>
            <a:r>
              <a:rPr lang="fi-FI" sz="2500" dirty="0" err="1" smtClean="0"/>
              <a:t>pdf</a:t>
            </a:r>
            <a:r>
              <a:rPr lang="fi-FI" sz="2500" dirty="0" smtClean="0"/>
              <a:t> of </a:t>
            </a:r>
            <a:r>
              <a:rPr lang="fi-FI" sz="2500" dirty="0" err="1" smtClean="0"/>
              <a:t>particle</a:t>
            </a:r>
            <a:r>
              <a:rPr lang="fi-FI" sz="2500" dirty="0" smtClean="0"/>
              <a:t> position).</a:t>
            </a:r>
            <a:endParaRPr lang="fi-FI" sz="2500" dirty="0"/>
          </a:p>
          <a:p>
            <a:pPr lvl="0">
              <a:buNone/>
            </a:pPr>
            <a:r>
              <a:rPr lang="fi-FI" sz="2500" dirty="0"/>
              <a:t>The dispersion of the </a:t>
            </a:r>
            <a:r>
              <a:rPr lang="fi-FI" sz="2500" dirty="0" err="1"/>
              <a:t>tracer</a:t>
            </a:r>
            <a:r>
              <a:rPr lang="fi-FI" sz="2500" dirty="0"/>
              <a:t> is </a:t>
            </a:r>
            <a:r>
              <a:rPr lang="fi-FI" sz="2500" dirty="0" err="1"/>
              <a:t>characterised</a:t>
            </a:r>
            <a:r>
              <a:rPr lang="fi-FI" sz="2500" dirty="0"/>
              <a:t> </a:t>
            </a:r>
            <a:r>
              <a:rPr lang="fi-FI" sz="2500" dirty="0" err="1"/>
              <a:t>by</a:t>
            </a:r>
            <a:r>
              <a:rPr lang="fi-FI" sz="2500" dirty="0"/>
              <a:t> the </a:t>
            </a:r>
            <a:r>
              <a:rPr lang="fi-FI" sz="2500" dirty="0" err="1"/>
              <a:t>standard</a:t>
            </a:r>
            <a:r>
              <a:rPr lang="fi-FI" sz="2500" dirty="0"/>
              <a:t> </a:t>
            </a:r>
            <a:r>
              <a:rPr lang="fi-FI" sz="2500" dirty="0" err="1"/>
              <a:t>deviation</a:t>
            </a:r>
            <a:r>
              <a:rPr lang="fi-FI" sz="2500" dirty="0"/>
              <a:t> </a:t>
            </a:r>
            <a:r>
              <a:rPr lang="fi-FI" sz="2500" dirty="0" err="1" smtClean="0">
                <a:latin typeface="DejaVu Sans" pitchFamily="34"/>
              </a:rPr>
              <a:t>σ(t</a:t>
            </a:r>
            <a:r>
              <a:rPr lang="fi-FI" sz="2500" dirty="0">
                <a:latin typeface="DejaVu Sans" pitchFamily="34"/>
              </a:rPr>
              <a:t>) </a:t>
            </a:r>
            <a:r>
              <a:rPr lang="fi-FI" sz="2500" dirty="0"/>
              <a:t>of the </a:t>
            </a:r>
            <a:r>
              <a:rPr lang="fi-FI" sz="2500" dirty="0" err="1"/>
              <a:t>concentration</a:t>
            </a:r>
            <a:r>
              <a:rPr lang="fi-FI" sz="25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467544" y="1556792"/>
            <a:ext cx="3317760" cy="2820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67544" y="3717032"/>
            <a:ext cx="3317760" cy="28203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200DAF-236D-4C67-A3F2-0C82D45F701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4204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sv-SE" sz="3200" dirty="0" smtClean="0"/>
              <a:t>Turbulent diffusion </a:t>
            </a:r>
            <a:r>
              <a:rPr lang="sv-SE" sz="3200" dirty="0" err="1" smtClean="0"/>
              <a:t>coefficient</a:t>
            </a:r>
            <a:r>
              <a:rPr lang="sv-SE" sz="3200" dirty="0" smtClean="0"/>
              <a:t> for the </a:t>
            </a:r>
            <a:r>
              <a:rPr lang="sv-SE" sz="3200" dirty="0" err="1" smtClean="0"/>
              <a:t>point</a:t>
            </a:r>
            <a:r>
              <a:rPr lang="sv-SE" sz="3200" dirty="0" smtClean="0"/>
              <a:t> source in </a:t>
            </a:r>
            <a:r>
              <a:rPr lang="sv-SE" sz="3200" dirty="0" err="1" smtClean="0"/>
              <a:t>steady</a:t>
            </a:r>
            <a:r>
              <a:rPr lang="sv-SE" sz="3200" dirty="0" smtClean="0"/>
              <a:t> </a:t>
            </a:r>
            <a:r>
              <a:rPr lang="sv-SE" sz="3200" dirty="0" err="1" smtClean="0"/>
              <a:t>homogeneous</a:t>
            </a:r>
            <a:r>
              <a:rPr lang="sv-SE" sz="3200" dirty="0" smtClean="0"/>
              <a:t> </a:t>
            </a:r>
            <a:r>
              <a:rPr lang="sv-SE" sz="3200" dirty="0" err="1" smtClean="0"/>
              <a:t>turbulence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412776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It is </a:t>
            </a:r>
            <a:r>
              <a:rPr lang="sv-SE" dirty="0" err="1" smtClean="0"/>
              <a:t>widely</a:t>
            </a:r>
            <a:r>
              <a:rPr lang="sv-SE" dirty="0" smtClean="0"/>
              <a:t> </a:t>
            </a:r>
            <a:r>
              <a:rPr lang="sv-SE" dirty="0" err="1" smtClean="0"/>
              <a:t>accepted</a:t>
            </a:r>
            <a:r>
              <a:rPr lang="sv-SE" dirty="0" smtClean="0"/>
              <a:t> that in this experiment dispersion </a:t>
            </a:r>
            <a:r>
              <a:rPr lang="sv-SE" dirty="0" err="1" smtClean="0"/>
              <a:t>can</a:t>
            </a:r>
            <a:r>
              <a:rPr lang="sv-SE" dirty="0" smtClean="0"/>
              <a:t> be modelled as diffusion with diffusion </a:t>
            </a:r>
            <a:r>
              <a:rPr lang="sv-SE" dirty="0" err="1" smtClean="0"/>
              <a:t>coefficient</a:t>
            </a:r>
            <a:r>
              <a:rPr lang="sv-SE" dirty="0" smtClean="0"/>
              <a:t>:</a:t>
            </a:r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                                                           </a:t>
            </a:r>
            <a:r>
              <a:rPr lang="sv-SE" dirty="0" err="1" smtClean="0"/>
              <a:t>Effect</a:t>
            </a:r>
            <a:r>
              <a:rPr lang="sv-SE" dirty="0" smtClean="0"/>
              <a:t> of </a:t>
            </a:r>
            <a:r>
              <a:rPr lang="sv-SE" dirty="0" err="1" smtClean="0"/>
              <a:t>correlation</a:t>
            </a:r>
            <a:r>
              <a:rPr lang="sv-SE" dirty="0" smtClean="0"/>
              <a:t> (</a:t>
            </a:r>
            <a:r>
              <a:rPr lang="sv-SE" dirty="0" err="1" smtClean="0"/>
              <a:t>often</a:t>
            </a:r>
            <a:r>
              <a:rPr lang="sv-SE" dirty="0" smtClean="0"/>
              <a:t> </a:t>
            </a:r>
            <a:r>
              <a:rPr lang="sv-SE" dirty="0" err="1" smtClean="0"/>
              <a:t>neglected</a:t>
            </a:r>
            <a:r>
              <a:rPr lang="sv-SE" dirty="0" smtClean="0"/>
              <a:t>)</a:t>
            </a:r>
            <a:endParaRPr lang="sv-S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0282" y="1842914"/>
            <a:ext cx="2889870" cy="5779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028219" y="2996952"/>
            <a:ext cx="5343981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588224" y="3740839"/>
            <a:ext cx="213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Dotted</a:t>
            </a:r>
            <a:r>
              <a:rPr lang="sv-SE" dirty="0" smtClean="0"/>
              <a:t> and </a:t>
            </a:r>
            <a:r>
              <a:rPr lang="sv-SE" dirty="0" err="1" smtClean="0"/>
              <a:t>dashed</a:t>
            </a:r>
            <a:r>
              <a:rPr lang="sv-SE" dirty="0" smtClean="0"/>
              <a:t> </a:t>
            </a:r>
            <a:r>
              <a:rPr lang="sv-SE" dirty="0" err="1" smtClean="0"/>
              <a:t>curves</a:t>
            </a:r>
            <a:r>
              <a:rPr lang="sv-SE" dirty="0" smtClean="0"/>
              <a:t>: default RANS </a:t>
            </a:r>
            <a:r>
              <a:rPr lang="sv-SE" dirty="0" err="1" smtClean="0"/>
              <a:t>models</a:t>
            </a:r>
            <a:r>
              <a:rPr lang="sv-SE" dirty="0" smtClean="0"/>
              <a:t> in CFD </a:t>
            </a:r>
            <a:r>
              <a:rPr lang="sv-SE" dirty="0" err="1" smtClean="0"/>
              <a:t>codes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 rot="5400000">
            <a:off x="5040052" y="1808820"/>
            <a:ext cx="216024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8F6E57-ADE6-431D-8919-956A4CFA947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9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vortex-stree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30079"/>
            <a:ext cx="6289000" cy="2030969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305107" y="4149081"/>
            <a:ext cx="309951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923897" y="4149081"/>
            <a:ext cx="3099510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8F6E57-ADE6-431D-8919-956A4CFA947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8520" y="116632"/>
            <a:ext cx="9144000" cy="1143000"/>
          </a:xfrm>
        </p:spPr>
        <p:txBody>
          <a:bodyPr>
            <a:noAutofit/>
          </a:bodyPr>
          <a:lstStyle/>
          <a:p>
            <a:r>
              <a:rPr lang="sv-SE" sz="3200" dirty="0" smtClean="0"/>
              <a:t>Time </a:t>
            </a:r>
            <a:r>
              <a:rPr lang="sv-SE" sz="3200" dirty="0" err="1" smtClean="0"/>
              <a:t>scale</a:t>
            </a:r>
            <a:r>
              <a:rPr lang="sv-SE" sz="3200" dirty="0" smtClean="0"/>
              <a:t> of the </a:t>
            </a:r>
            <a:r>
              <a:rPr lang="sv-SE" sz="3200" dirty="0" err="1" smtClean="0"/>
              <a:t>vortex</a:t>
            </a:r>
            <a:r>
              <a:rPr lang="sv-SE" sz="3200" dirty="0" smtClean="0"/>
              <a:t> </a:t>
            </a:r>
            <a:r>
              <a:rPr lang="sv-SE" sz="3200" dirty="0" err="1" smtClean="0"/>
              <a:t>shedding</a:t>
            </a:r>
            <a:r>
              <a:rPr lang="sv-SE" sz="3200" dirty="0" smtClean="0"/>
              <a:t> </a:t>
            </a:r>
            <a:r>
              <a:rPr lang="sv-SE" sz="3200" dirty="0" err="1" smtClean="0"/>
              <a:t>behind</a:t>
            </a:r>
            <a:r>
              <a:rPr lang="sv-SE" sz="3200" dirty="0" smtClean="0"/>
              <a:t> a cylinder</a:t>
            </a:r>
            <a:endParaRPr lang="en-US" sz="3200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755179" y="2816995"/>
          <a:ext cx="114300" cy="215900"/>
        </p:xfrm>
        <a:graphic>
          <a:graphicData uri="http://schemas.openxmlformats.org/presentationml/2006/ole">
            <p:oleObj spid="_x0000_s1036" name="Ekvation" r:id="rId5" imgW="114151" imgH="215619" progId="Equation.3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1547665" y="1052737"/>
          <a:ext cx="4896543" cy="842868"/>
        </p:xfrm>
        <a:graphic>
          <a:graphicData uri="http://schemas.openxmlformats.org/presentationml/2006/ole">
            <p:oleObj spid="_x0000_s1037" name="Ekvation" r:id="rId6" imgW="2286000" imgH="393700" progId="Equation.3">
              <p:embed/>
            </p:oleObj>
          </a:graphicData>
        </a:graphic>
      </p:graphicFrame>
      <p:cxnSp>
        <p:nvCxnSpPr>
          <p:cNvPr id="12" name="Rak pil 11"/>
          <p:cNvCxnSpPr/>
          <p:nvPr/>
        </p:nvCxnSpPr>
        <p:spPr>
          <a:xfrm flipH="1">
            <a:off x="1283937" y="3140969"/>
            <a:ext cx="1224136" cy="1440160"/>
          </a:xfrm>
          <a:prstGeom prst="straightConnector1">
            <a:avLst/>
          </a:prstGeom>
          <a:ln>
            <a:solidFill>
              <a:schemeClr val="tx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 16"/>
          <p:cNvCxnSpPr/>
          <p:nvPr/>
        </p:nvCxnSpPr>
        <p:spPr>
          <a:xfrm flipH="1">
            <a:off x="5316385" y="3068961"/>
            <a:ext cx="1008112" cy="1512168"/>
          </a:xfrm>
          <a:prstGeom prst="straightConnector1">
            <a:avLst/>
          </a:prstGeom>
          <a:ln>
            <a:solidFill>
              <a:schemeClr val="tx2"/>
            </a:solidFill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>
            <a:off x="1283937" y="4149081"/>
            <a:ext cx="0" cy="1728192"/>
          </a:xfrm>
          <a:prstGeom prst="line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5316385" y="4149081"/>
            <a:ext cx="0" cy="1728192"/>
          </a:xfrm>
          <a:prstGeom prst="line">
            <a:avLst/>
          </a:prstGeom>
          <a:ln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ruta 28"/>
          <p:cNvSpPr txBox="1"/>
          <p:nvPr/>
        </p:nvSpPr>
        <p:spPr>
          <a:xfrm>
            <a:off x="755576" y="184482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err="1" smtClean="0"/>
              <a:t>source</a:t>
            </a:r>
            <a:endParaRPr lang="sv-SE" sz="2000" dirty="0" smtClean="0"/>
          </a:p>
        </p:txBody>
      </p:sp>
      <p:cxnSp>
        <p:nvCxnSpPr>
          <p:cNvPr id="31" name="Rak pil 30"/>
          <p:cNvCxnSpPr/>
          <p:nvPr/>
        </p:nvCxnSpPr>
        <p:spPr>
          <a:xfrm>
            <a:off x="1259632" y="2204864"/>
            <a:ext cx="0" cy="864096"/>
          </a:xfrm>
          <a:prstGeom prst="straightConnector1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91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200" dirty="0" err="1" smtClean="0"/>
              <a:t>Two-equations</a:t>
            </a:r>
            <a:r>
              <a:rPr lang="sv-SE" sz="3200" dirty="0" smtClean="0"/>
              <a:t> approach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5846" y="1052736"/>
            <a:ext cx="5624466" cy="165618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899592" y="2996952"/>
            <a:ext cx="2880320" cy="216023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780928"/>
            <a:ext cx="4314825" cy="3086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5373216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Point source in </a:t>
            </a:r>
            <a:r>
              <a:rPr lang="sv-SE" dirty="0" err="1" smtClean="0"/>
              <a:t>homogeneous</a:t>
            </a:r>
            <a:r>
              <a:rPr lang="sv-SE" dirty="0" smtClean="0"/>
              <a:t> </a:t>
            </a:r>
            <a:r>
              <a:rPr lang="sv-SE" dirty="0" err="1" smtClean="0"/>
              <a:t>turbulence</a:t>
            </a:r>
            <a:r>
              <a:rPr lang="sv-SE" dirty="0" smtClean="0"/>
              <a:t> or plume in </a:t>
            </a:r>
            <a:r>
              <a:rPr lang="sv-SE" dirty="0" err="1" smtClean="0"/>
              <a:t>homogeneous</a:t>
            </a:r>
            <a:r>
              <a:rPr lang="sv-SE" dirty="0" smtClean="0"/>
              <a:t> </a:t>
            </a:r>
            <a:r>
              <a:rPr lang="sv-SE" dirty="0" err="1" smtClean="0"/>
              <a:t>turbulence</a:t>
            </a:r>
            <a:r>
              <a:rPr lang="sv-SE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5939988"/>
            <a:ext cx="301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Plume in </a:t>
            </a:r>
            <a:r>
              <a:rPr lang="sv-SE" dirty="0" err="1" smtClean="0"/>
              <a:t>decaying</a:t>
            </a:r>
            <a:r>
              <a:rPr lang="sv-SE" dirty="0" smtClean="0"/>
              <a:t> </a:t>
            </a:r>
            <a:r>
              <a:rPr lang="sv-SE" dirty="0" err="1" smtClean="0"/>
              <a:t>turbulence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200DAF-236D-4C67-A3F2-0C82D45F701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31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460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My </a:t>
            </a:r>
            <a:r>
              <a:rPr lang="sv-SE" sz="2800" dirty="0" err="1" smtClean="0"/>
              <a:t>model</a:t>
            </a:r>
            <a:r>
              <a:rPr lang="sv-SE" sz="2800" dirty="0" smtClean="0"/>
              <a:t> </a:t>
            </a:r>
            <a:r>
              <a:rPr lang="sv-SE" sz="2800" dirty="0" err="1" smtClean="0"/>
              <a:t>of</a:t>
            </a:r>
            <a:r>
              <a:rPr lang="sv-SE" sz="2800" dirty="0" smtClean="0"/>
              <a:t> </a:t>
            </a:r>
            <a:r>
              <a:rPr lang="sv-SE" sz="2800" dirty="0" err="1" smtClean="0"/>
              <a:t>premixed</a:t>
            </a:r>
            <a:r>
              <a:rPr lang="sv-SE" sz="2800" dirty="0" smtClean="0"/>
              <a:t> </a:t>
            </a:r>
            <a:r>
              <a:rPr lang="sv-SE" sz="2800" dirty="0" err="1" smtClean="0"/>
              <a:t>flame</a:t>
            </a:r>
            <a:r>
              <a:rPr lang="sv-SE" sz="2800" dirty="0" smtClean="0"/>
              <a:t>, </a:t>
            </a:r>
            <a:r>
              <a:rPr lang="sv-SE" sz="2800" dirty="0" err="1" smtClean="0"/>
              <a:t>validation</a:t>
            </a:r>
            <a:r>
              <a:rPr lang="sv-SE" sz="2800" dirty="0" smtClean="0"/>
              <a:t> and </a:t>
            </a:r>
            <a:r>
              <a:rPr lang="sv-SE" sz="2800" dirty="0" err="1" smtClean="0"/>
              <a:t>comparison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088375"/>
            <a:ext cx="2736304" cy="1548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04471" y="3464912"/>
            <a:ext cx="3960440" cy="25924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5486" y="4363937"/>
            <a:ext cx="4061010" cy="12235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4932040" y="3345839"/>
            <a:ext cx="3960440" cy="87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395536" y="1484785"/>
            <a:ext cx="648072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4750947"/>
            <a:ext cx="1656184" cy="19184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4048" y="2908496"/>
            <a:ext cx="3700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Volvo test: bluff </a:t>
            </a:r>
            <a:r>
              <a:rPr lang="sv-SE" dirty="0" err="1" smtClean="0"/>
              <a:t>body</a:t>
            </a:r>
            <a:r>
              <a:rPr lang="sv-SE" dirty="0" smtClean="0"/>
              <a:t> </a:t>
            </a:r>
            <a:r>
              <a:rPr lang="sv-SE" dirty="0" err="1" smtClean="0"/>
              <a:t>stabilized</a:t>
            </a:r>
            <a:r>
              <a:rPr lang="sv-SE" dirty="0" smtClean="0"/>
              <a:t> </a:t>
            </a:r>
            <a:r>
              <a:rPr lang="sv-SE" dirty="0" err="1" smtClean="0"/>
              <a:t>flame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32132" y="1052736"/>
            <a:ext cx="4708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Moreau </a:t>
            </a:r>
            <a:r>
              <a:rPr lang="sv-SE" dirty="0" err="1" smtClean="0"/>
              <a:t>burner</a:t>
            </a:r>
            <a:r>
              <a:rPr lang="sv-SE" dirty="0" smtClean="0"/>
              <a:t>: </a:t>
            </a:r>
            <a:r>
              <a:rPr lang="sv-SE" dirty="0" err="1" smtClean="0"/>
              <a:t>flame</a:t>
            </a:r>
            <a:r>
              <a:rPr lang="sv-SE" dirty="0" smtClean="0"/>
              <a:t> </a:t>
            </a:r>
            <a:r>
              <a:rPr lang="sv-SE" dirty="0" err="1" smtClean="0"/>
              <a:t>stabilized</a:t>
            </a:r>
            <a:r>
              <a:rPr lang="sv-SE" dirty="0" smtClean="0"/>
              <a:t> by a pilot </a:t>
            </a:r>
            <a:r>
              <a:rPr lang="sv-SE" dirty="0" err="1" smtClean="0"/>
              <a:t>flame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87824" y="314096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V-</a:t>
            </a:r>
            <a:r>
              <a:rPr lang="sv-SE" dirty="0" err="1" smtClean="0"/>
              <a:t>flame</a:t>
            </a:r>
            <a:r>
              <a:rPr lang="sv-SE" dirty="0" smtClean="0"/>
              <a:t>:</a:t>
            </a:r>
          </a:p>
          <a:p>
            <a:r>
              <a:rPr lang="sv-SE" dirty="0" err="1" smtClean="0"/>
              <a:t>Stabilized</a:t>
            </a:r>
            <a:r>
              <a:rPr lang="sv-SE" dirty="0" smtClean="0"/>
              <a:t> by a wire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1520" y="2708920"/>
            <a:ext cx="4320480" cy="4032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88024" y="2780928"/>
            <a:ext cx="4248472" cy="31683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3528" y="1052736"/>
            <a:ext cx="8424936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200DAF-236D-4C67-A3F2-0C82D45F701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38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/>
              <a:t>Multiple </a:t>
            </a:r>
            <a:r>
              <a:rPr lang="sv-SE" sz="2800" b="1" dirty="0" err="1" smtClean="0"/>
              <a:t>point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sources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8352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sv-SE" sz="2400" dirty="0" smtClean="0"/>
              <a:t> Relevant </a:t>
            </a:r>
            <a:r>
              <a:rPr lang="sv-SE" sz="2400" dirty="0" err="1" smtClean="0"/>
              <a:t>because</a:t>
            </a:r>
            <a:r>
              <a:rPr lang="sv-SE" sz="2400" dirty="0" smtClean="0"/>
              <a:t> </a:t>
            </a:r>
            <a:r>
              <a:rPr lang="sv-SE" sz="2400" dirty="0" err="1" smtClean="0"/>
              <a:t>using</a:t>
            </a:r>
            <a:r>
              <a:rPr lang="sv-SE" sz="2400" dirty="0" smtClean="0"/>
              <a:t> </a:t>
            </a:r>
            <a:r>
              <a:rPr lang="sv-SE" sz="2400" dirty="0" err="1" smtClean="0"/>
              <a:t>many</a:t>
            </a:r>
            <a:r>
              <a:rPr lang="sv-SE" sz="2400" dirty="0" smtClean="0"/>
              <a:t> </a:t>
            </a:r>
            <a:r>
              <a:rPr lang="sv-SE" sz="2400" dirty="0" err="1" smtClean="0"/>
              <a:t>point</a:t>
            </a:r>
            <a:r>
              <a:rPr lang="sv-SE" sz="2400" dirty="0" smtClean="0"/>
              <a:t> </a:t>
            </a:r>
            <a:r>
              <a:rPr lang="sv-SE" sz="2400" dirty="0" err="1" smtClean="0"/>
              <a:t>sources</a:t>
            </a:r>
            <a:r>
              <a:rPr lang="sv-SE" sz="2400" dirty="0" smtClean="0"/>
              <a:t> it is </a:t>
            </a:r>
            <a:r>
              <a:rPr lang="sv-SE" sz="2400" dirty="0" err="1" smtClean="0"/>
              <a:t>possible</a:t>
            </a:r>
            <a:r>
              <a:rPr lang="sv-SE" sz="2400" dirty="0" smtClean="0"/>
              <a:t> to </a:t>
            </a:r>
            <a:r>
              <a:rPr lang="sv-SE" sz="2400" dirty="0" err="1" smtClean="0"/>
              <a:t>represent</a:t>
            </a:r>
            <a:r>
              <a:rPr lang="sv-SE" sz="2400" dirty="0" smtClean="0"/>
              <a:t> </a:t>
            </a:r>
            <a:r>
              <a:rPr lang="sv-SE" sz="2400" dirty="0" err="1" smtClean="0"/>
              <a:t>arbitrary</a:t>
            </a:r>
            <a:r>
              <a:rPr lang="sv-SE" sz="2400" dirty="0" smtClean="0"/>
              <a:t> </a:t>
            </a:r>
            <a:r>
              <a:rPr lang="sv-SE" sz="2400" dirty="0" err="1" smtClean="0"/>
              <a:t>sources</a:t>
            </a:r>
            <a:endParaRPr lang="sv-SE" sz="2400" dirty="0" smtClean="0"/>
          </a:p>
          <a:p>
            <a:pPr lvl="1">
              <a:buFont typeface="Arial" pitchFamily="34" charset="0"/>
              <a:buChar char="•"/>
            </a:pPr>
            <a:endParaRPr lang="sv-SE" sz="2400" dirty="0" smtClean="0"/>
          </a:p>
          <a:p>
            <a:pPr lvl="1">
              <a:buFont typeface="Arial" pitchFamily="34" charset="0"/>
              <a:buChar char="•"/>
            </a:pPr>
            <a:r>
              <a:rPr lang="sv-SE" sz="2400" dirty="0" smtClean="0"/>
              <a:t> The </a:t>
            </a:r>
            <a:r>
              <a:rPr lang="sv-SE" sz="2400" dirty="0" err="1" smtClean="0"/>
              <a:t>two-equations</a:t>
            </a:r>
            <a:r>
              <a:rPr lang="sv-SE" sz="2400" dirty="0" smtClean="0"/>
              <a:t> approach </a:t>
            </a:r>
            <a:r>
              <a:rPr lang="sv-SE" sz="2400" dirty="0" err="1" smtClean="0"/>
              <a:t>loses</a:t>
            </a:r>
            <a:r>
              <a:rPr lang="sv-SE" sz="2400" dirty="0" smtClean="0"/>
              <a:t> </a:t>
            </a:r>
            <a:r>
              <a:rPr lang="sv-SE" sz="2400" dirty="0" err="1" smtClean="0"/>
              <a:t>accuracy</a:t>
            </a:r>
            <a:r>
              <a:rPr lang="sv-SE" sz="2400" dirty="0" smtClean="0"/>
              <a:t> </a:t>
            </a:r>
            <a:r>
              <a:rPr lang="sv-SE" sz="2400" dirty="0" err="1" smtClean="0"/>
              <a:t>when</a:t>
            </a:r>
            <a:r>
              <a:rPr lang="sv-SE" sz="2400" dirty="0" smtClean="0"/>
              <a:t> </a:t>
            </a:r>
            <a:r>
              <a:rPr lang="sv-SE" sz="2400" dirty="0" err="1" smtClean="0"/>
              <a:t>non-simultaneous</a:t>
            </a:r>
            <a:r>
              <a:rPr lang="sv-SE" sz="2400" dirty="0" smtClean="0"/>
              <a:t> </a:t>
            </a:r>
            <a:r>
              <a:rPr lang="sv-SE" sz="2400" dirty="0" err="1" smtClean="0"/>
              <a:t>sources</a:t>
            </a:r>
            <a:r>
              <a:rPr lang="sv-SE" sz="2400" dirty="0" smtClean="0"/>
              <a:t> are </a:t>
            </a:r>
            <a:r>
              <a:rPr lang="sv-SE" sz="2400" dirty="0" err="1" smtClean="0"/>
              <a:t>placed</a:t>
            </a:r>
            <a:r>
              <a:rPr lang="sv-SE" sz="2400" dirty="0" smtClean="0"/>
              <a:t> </a:t>
            </a:r>
            <a:r>
              <a:rPr lang="sv-SE" sz="2400" dirty="0" err="1" smtClean="0"/>
              <a:t>near</a:t>
            </a:r>
            <a:r>
              <a:rPr lang="sv-SE" sz="2400" dirty="0" smtClean="0"/>
              <a:t> </a:t>
            </a:r>
            <a:r>
              <a:rPr lang="sv-SE" sz="2400" dirty="0" err="1" smtClean="0"/>
              <a:t>each</a:t>
            </a:r>
            <a:r>
              <a:rPr lang="sv-SE" sz="2400" dirty="0" smtClean="0"/>
              <a:t> </a:t>
            </a:r>
            <a:r>
              <a:rPr lang="sv-SE" sz="2400" dirty="0" err="1" smtClean="0"/>
              <a:t>other</a:t>
            </a:r>
            <a:endParaRPr lang="sv-SE" sz="2400" dirty="0" smtClean="0"/>
          </a:p>
          <a:p>
            <a:pPr lvl="1">
              <a:buFont typeface="Arial" pitchFamily="34" charset="0"/>
              <a:buChar char="•"/>
            </a:pPr>
            <a:endParaRPr lang="sv-SE" sz="2400" dirty="0" smtClean="0"/>
          </a:p>
          <a:p>
            <a:pPr lvl="1">
              <a:buFont typeface="Arial" pitchFamily="34" charset="0"/>
              <a:buChar char="•"/>
            </a:pPr>
            <a:r>
              <a:rPr lang="sv-SE" sz="2400" dirty="0" smtClean="0"/>
              <a:t> The </a:t>
            </a:r>
            <a:r>
              <a:rPr lang="sv-SE" sz="2400" dirty="0" err="1" smtClean="0"/>
              <a:t>most</a:t>
            </a:r>
            <a:r>
              <a:rPr lang="sv-SE" sz="2400" dirty="0" smtClean="0"/>
              <a:t> </a:t>
            </a:r>
            <a:r>
              <a:rPr lang="sv-SE" sz="2400" dirty="0" err="1" smtClean="0"/>
              <a:t>critical</a:t>
            </a:r>
            <a:r>
              <a:rPr lang="sv-SE" sz="2400" dirty="0" smtClean="0"/>
              <a:t> </a:t>
            </a:r>
            <a:r>
              <a:rPr lang="sv-SE" sz="2400" dirty="0" err="1" smtClean="0"/>
              <a:t>case</a:t>
            </a:r>
            <a:r>
              <a:rPr lang="sv-SE" sz="2400" dirty="0" smtClean="0"/>
              <a:t> is the ”</a:t>
            </a:r>
            <a:r>
              <a:rPr lang="sv-SE" sz="2400" dirty="0" err="1" smtClean="0"/>
              <a:t>unsteady</a:t>
            </a:r>
            <a:r>
              <a:rPr lang="sv-SE" sz="2400" dirty="0" smtClean="0"/>
              <a:t> </a:t>
            </a:r>
            <a:r>
              <a:rPr lang="sv-SE" sz="2400" dirty="0" err="1" smtClean="0"/>
              <a:t>plume</a:t>
            </a:r>
            <a:r>
              <a:rPr lang="sv-SE" sz="2400" dirty="0" smtClean="0"/>
              <a:t> in </a:t>
            </a:r>
            <a:r>
              <a:rPr lang="sv-SE" sz="2400" dirty="0" err="1" smtClean="0"/>
              <a:t>zero</a:t>
            </a:r>
            <a:r>
              <a:rPr lang="sv-SE" sz="2400" dirty="0" smtClean="0"/>
              <a:t> </a:t>
            </a:r>
            <a:r>
              <a:rPr lang="sv-SE" sz="2400" dirty="0" err="1" smtClean="0"/>
              <a:t>mean</a:t>
            </a:r>
            <a:r>
              <a:rPr lang="sv-SE" sz="2400" dirty="0" smtClean="0"/>
              <a:t> </a:t>
            </a:r>
            <a:r>
              <a:rPr lang="sv-SE" sz="2400" dirty="0" err="1" smtClean="0"/>
              <a:t>velocity</a:t>
            </a:r>
            <a:r>
              <a:rPr lang="sv-SE" sz="2400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200DAF-236D-4C67-A3F2-0C82D45F701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18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5328592" cy="320056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200DAF-236D-4C67-A3F2-0C82D45F701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2"/>
          <p:cNvSpPr txBox="1"/>
          <p:nvPr/>
        </p:nvSpPr>
        <p:spPr>
          <a:xfrm>
            <a:off x="5796136" y="260648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The </a:t>
            </a:r>
            <a:r>
              <a:rPr lang="sv-SE" sz="2800" dirty="0" err="1" smtClean="0"/>
              <a:t>unsteady</a:t>
            </a:r>
            <a:r>
              <a:rPr lang="sv-SE" sz="2800" dirty="0" smtClean="0"/>
              <a:t> </a:t>
            </a:r>
            <a:r>
              <a:rPr lang="sv-SE" sz="2800" dirty="0" err="1" smtClean="0"/>
              <a:t>plume</a:t>
            </a:r>
            <a:r>
              <a:rPr lang="sv-SE" sz="2800" dirty="0" smtClean="0"/>
              <a:t> in </a:t>
            </a:r>
            <a:r>
              <a:rPr lang="sv-SE" sz="2800" dirty="0" err="1" smtClean="0"/>
              <a:t>zero</a:t>
            </a:r>
            <a:r>
              <a:rPr lang="sv-SE" sz="2800" dirty="0" smtClean="0"/>
              <a:t> </a:t>
            </a:r>
            <a:r>
              <a:rPr lang="sv-SE" sz="2800" dirty="0" err="1" smtClean="0"/>
              <a:t>mean</a:t>
            </a:r>
            <a:r>
              <a:rPr lang="sv-SE" sz="2800" dirty="0" smtClean="0"/>
              <a:t> </a:t>
            </a:r>
            <a:r>
              <a:rPr lang="sv-SE" sz="2800" dirty="0" err="1" smtClean="0"/>
              <a:t>velocity</a:t>
            </a:r>
            <a:r>
              <a:rPr lang="sv-SE" sz="2800" dirty="0" smtClean="0"/>
              <a:t>:</a:t>
            </a:r>
          </a:p>
          <a:p>
            <a:endParaRPr lang="en-US" sz="2800" dirty="0"/>
          </a:p>
        </p:txBody>
      </p:sp>
      <p:sp>
        <p:nvSpPr>
          <p:cNvPr id="8" name="Rektangel 7"/>
          <p:cNvSpPr/>
          <p:nvPr/>
        </p:nvSpPr>
        <p:spPr>
          <a:xfrm>
            <a:off x="5868144" y="1988840"/>
            <a:ext cx="28803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point source that is zero before a given time </a:t>
            </a:r>
            <a:r>
              <a:rPr lang="en-US" i="1" dirty="0" smtClean="0"/>
              <a:t>t</a:t>
            </a:r>
            <a:r>
              <a:rPr lang="en-US" i="1" baseline="-25000" dirty="0" smtClean="0"/>
              <a:t>0</a:t>
            </a:r>
            <a:r>
              <a:rPr lang="en-US" dirty="0" smtClean="0"/>
              <a:t> and constant afterwards. The flow has zero mean velocity and homogeneous steady turbulence. </a:t>
            </a:r>
          </a:p>
          <a:p>
            <a:endParaRPr lang="en-US" dirty="0" smtClean="0"/>
          </a:p>
          <a:p>
            <a:r>
              <a:rPr lang="en-US" dirty="0" smtClean="0"/>
              <a:t>This case is critical because diffusion occurs simultaneously at several regimes at the same position.</a:t>
            </a:r>
          </a:p>
          <a:p>
            <a:endParaRPr lang="en-US" dirty="0" smtClean="0"/>
          </a:p>
          <a:p>
            <a:endParaRPr lang="sv-SE" dirty="0"/>
          </a:p>
        </p:txBody>
      </p:sp>
      <p:pic>
        <p:nvPicPr>
          <p:cNvPr id="25602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5328592" cy="3200560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403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8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Semcon">
      <a:dk1>
        <a:sysClr val="windowText" lastClr="000000"/>
      </a:dk1>
      <a:lt1>
        <a:sysClr val="window" lastClr="FFFFFF"/>
      </a:lt1>
      <a:dk2>
        <a:srgbClr val="FF0000"/>
      </a:dk2>
      <a:lt2>
        <a:srgbClr val="CCCCCC"/>
      </a:lt2>
      <a:accent1>
        <a:srgbClr val="FF0000"/>
      </a:accent1>
      <a:accent2>
        <a:srgbClr val="828383"/>
      </a:accent2>
      <a:accent3>
        <a:srgbClr val="33A849"/>
      </a:accent3>
      <a:accent4>
        <a:srgbClr val="EE6F23"/>
      </a:accent4>
      <a:accent5>
        <a:srgbClr val="2089BD"/>
      </a:accent5>
      <a:accent6>
        <a:srgbClr val="4D4134"/>
      </a:accent6>
      <a:hlink>
        <a:srgbClr val="000000"/>
      </a:hlink>
      <a:folHlink>
        <a:srgbClr val="8283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557</Words>
  <Application>Microsoft Office PowerPoint</Application>
  <PresentationFormat>Bildspel på skärmen (4:3)</PresentationFormat>
  <Paragraphs>91</Paragraphs>
  <Slides>15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7" baseType="lpstr">
      <vt:lpstr>Presentation</vt:lpstr>
      <vt:lpstr>Ekvation</vt:lpstr>
      <vt:lpstr>Bild 1</vt:lpstr>
      <vt:lpstr>Advancement in RANS modelling of turbulent dispersion </vt:lpstr>
      <vt:lpstr>SIMPLEST POSSIBLE EXPERIMENT:  Point source in steady homogeneous turbulence</vt:lpstr>
      <vt:lpstr>Turbulent diffusion coefficient for the point source in steady homogeneous turbulence</vt:lpstr>
      <vt:lpstr>Time scale of the vortex shedding behind a cylinder</vt:lpstr>
      <vt:lpstr>Bild 6</vt:lpstr>
      <vt:lpstr>Bild 7</vt:lpstr>
      <vt:lpstr>Bild 8</vt:lpstr>
      <vt:lpstr>Bild 9</vt:lpstr>
      <vt:lpstr>Bild 10</vt:lpstr>
      <vt:lpstr>Bild 11</vt:lpstr>
      <vt:lpstr>Bild 12</vt:lpstr>
      <vt:lpstr>Bild 13</vt:lpstr>
      <vt:lpstr>Bild 14</vt:lpstr>
      <vt:lpstr>Bild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POC – Poc helmet version 1</dc:title>
  <dc:creator/>
  <cp:lastModifiedBy/>
  <cp:revision>4</cp:revision>
  <dcterms:created xsi:type="dcterms:W3CDTF">2011-03-21T18:47:01Z</dcterms:created>
  <dcterms:modified xsi:type="dcterms:W3CDTF">2013-11-13T07:20:51Z</dcterms:modified>
</cp:coreProperties>
</file>